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9" r:id="rId3"/>
    <p:sldId id="260" r:id="rId4"/>
    <p:sldId id="271" r:id="rId5"/>
    <p:sldId id="262" r:id="rId6"/>
    <p:sldId id="263" r:id="rId7"/>
    <p:sldId id="264" r:id="rId8"/>
    <p:sldId id="265" r:id="rId9"/>
    <p:sldId id="266" r:id="rId10"/>
    <p:sldId id="275" r:id="rId11"/>
    <p:sldId id="269" r:id="rId12"/>
    <p:sldId id="270" r:id="rId13"/>
    <p:sldId id="268" r:id="rId14"/>
    <p:sldId id="272" r:id="rId15"/>
    <p:sldId id="273" r:id="rId16"/>
    <p:sldId id="274" r:id="rId17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AB0012-F52C-4FAD-8950-26F8281475C6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502300F-AA81-4D8A-9F49-2E58CFFA9151}">
      <dgm:prSet/>
      <dgm:spPr/>
      <dgm:t>
        <a:bodyPr/>
        <a:lstStyle/>
        <a:p>
          <a:r>
            <a:rPr lang="en-GB"/>
            <a:t>Connect Cases resolved within Care navigation (triage team) to date with advice </a:t>
          </a:r>
          <a:endParaRPr lang="en-US"/>
        </a:p>
      </dgm:t>
    </dgm:pt>
    <dgm:pt modelId="{2EEBF044-E3B2-415B-836A-BF8E6EC8D1E8}" type="parTrans" cxnId="{8546DC25-1E6B-4EA9-93B5-37EE144B0001}">
      <dgm:prSet/>
      <dgm:spPr/>
      <dgm:t>
        <a:bodyPr/>
        <a:lstStyle/>
        <a:p>
          <a:endParaRPr lang="en-US"/>
        </a:p>
      </dgm:t>
    </dgm:pt>
    <dgm:pt modelId="{52E2C79D-EC2D-420C-B7E0-8FD2FC9A59B7}" type="sibTrans" cxnId="{8546DC25-1E6B-4EA9-93B5-37EE144B0001}">
      <dgm:prSet/>
      <dgm:spPr/>
      <dgm:t>
        <a:bodyPr/>
        <a:lstStyle/>
        <a:p>
          <a:endParaRPr lang="en-US"/>
        </a:p>
      </dgm:t>
    </dgm:pt>
    <dgm:pt modelId="{B4782A44-A9A4-44A8-BB86-DB6A71BACA09}">
      <dgm:prSet/>
      <dgm:spPr/>
      <dgm:t>
        <a:bodyPr/>
        <a:lstStyle/>
        <a:p>
          <a:r>
            <a:rPr lang="en-GB"/>
            <a:t>39501</a:t>
          </a:r>
          <a:endParaRPr lang="en-US"/>
        </a:p>
      </dgm:t>
    </dgm:pt>
    <dgm:pt modelId="{9EA21666-9AF4-4B29-B960-4FC104207255}" type="parTrans" cxnId="{2757D0C2-9369-48AB-BF1D-566A995EA018}">
      <dgm:prSet/>
      <dgm:spPr/>
      <dgm:t>
        <a:bodyPr/>
        <a:lstStyle/>
        <a:p>
          <a:endParaRPr lang="en-US"/>
        </a:p>
      </dgm:t>
    </dgm:pt>
    <dgm:pt modelId="{5E5F51DF-5D22-42F6-B5F5-9A2C031B23F7}" type="sibTrans" cxnId="{2757D0C2-9369-48AB-BF1D-566A995EA018}">
      <dgm:prSet/>
      <dgm:spPr/>
      <dgm:t>
        <a:bodyPr/>
        <a:lstStyle/>
        <a:p>
          <a:endParaRPr lang="en-US"/>
        </a:p>
      </dgm:t>
    </dgm:pt>
    <dgm:pt modelId="{59090808-5716-4FC9-BAD7-259A6273EC4A}" type="pres">
      <dgm:prSet presAssocID="{ECAB0012-F52C-4FAD-8950-26F8281475C6}" presName="cycle" presStyleCnt="0">
        <dgm:presLayoutVars>
          <dgm:dir/>
          <dgm:resizeHandles val="exact"/>
        </dgm:presLayoutVars>
      </dgm:prSet>
      <dgm:spPr/>
    </dgm:pt>
    <dgm:pt modelId="{E9BCA14B-8135-469E-9D05-94B5FEE94176}" type="pres">
      <dgm:prSet presAssocID="{1502300F-AA81-4D8A-9F49-2E58CFFA9151}" presName="node" presStyleLbl="node1" presStyleIdx="0" presStyleCnt="2">
        <dgm:presLayoutVars>
          <dgm:bulletEnabled val="1"/>
        </dgm:presLayoutVars>
      </dgm:prSet>
      <dgm:spPr/>
    </dgm:pt>
    <dgm:pt modelId="{FE7FDB04-5C1E-4D47-83FB-48AF931FCAA7}" type="pres">
      <dgm:prSet presAssocID="{1502300F-AA81-4D8A-9F49-2E58CFFA9151}" presName="spNode" presStyleCnt="0"/>
      <dgm:spPr/>
    </dgm:pt>
    <dgm:pt modelId="{1D7142F0-F04B-48F8-9EFE-7CC2F0645C1E}" type="pres">
      <dgm:prSet presAssocID="{52E2C79D-EC2D-420C-B7E0-8FD2FC9A59B7}" presName="sibTrans" presStyleLbl="sibTrans1D1" presStyleIdx="0" presStyleCnt="2"/>
      <dgm:spPr/>
    </dgm:pt>
    <dgm:pt modelId="{06046C1D-0C35-433C-9684-C0CC615472CE}" type="pres">
      <dgm:prSet presAssocID="{B4782A44-A9A4-44A8-BB86-DB6A71BACA09}" presName="node" presStyleLbl="node1" presStyleIdx="1" presStyleCnt="2">
        <dgm:presLayoutVars>
          <dgm:bulletEnabled val="1"/>
        </dgm:presLayoutVars>
      </dgm:prSet>
      <dgm:spPr/>
    </dgm:pt>
    <dgm:pt modelId="{0BE49515-3650-40E0-8087-C901BA7D5110}" type="pres">
      <dgm:prSet presAssocID="{B4782A44-A9A4-44A8-BB86-DB6A71BACA09}" presName="spNode" presStyleCnt="0"/>
      <dgm:spPr/>
    </dgm:pt>
    <dgm:pt modelId="{4E641D6C-B556-4865-BDCC-15916DCD6E8C}" type="pres">
      <dgm:prSet presAssocID="{5E5F51DF-5D22-42F6-B5F5-9A2C031B23F7}" presName="sibTrans" presStyleLbl="sibTrans1D1" presStyleIdx="1" presStyleCnt="2"/>
      <dgm:spPr/>
    </dgm:pt>
  </dgm:ptLst>
  <dgm:cxnLst>
    <dgm:cxn modelId="{D7CC5815-0577-410E-8DA3-899F2E2ED353}" type="presOf" srcId="{B4782A44-A9A4-44A8-BB86-DB6A71BACA09}" destId="{06046C1D-0C35-433C-9684-C0CC615472CE}" srcOrd="0" destOrd="0" presId="urn:microsoft.com/office/officeart/2005/8/layout/cycle6"/>
    <dgm:cxn modelId="{AA802417-E43B-40C8-AF11-944D0B3F72D6}" type="presOf" srcId="{1502300F-AA81-4D8A-9F49-2E58CFFA9151}" destId="{E9BCA14B-8135-469E-9D05-94B5FEE94176}" srcOrd="0" destOrd="0" presId="urn:microsoft.com/office/officeart/2005/8/layout/cycle6"/>
    <dgm:cxn modelId="{46DF7719-0DA4-4D41-A096-48610030C3FC}" type="presOf" srcId="{5E5F51DF-5D22-42F6-B5F5-9A2C031B23F7}" destId="{4E641D6C-B556-4865-BDCC-15916DCD6E8C}" srcOrd="0" destOrd="0" presId="urn:microsoft.com/office/officeart/2005/8/layout/cycle6"/>
    <dgm:cxn modelId="{8546DC25-1E6B-4EA9-93B5-37EE144B0001}" srcId="{ECAB0012-F52C-4FAD-8950-26F8281475C6}" destId="{1502300F-AA81-4D8A-9F49-2E58CFFA9151}" srcOrd="0" destOrd="0" parTransId="{2EEBF044-E3B2-415B-836A-BF8E6EC8D1E8}" sibTransId="{52E2C79D-EC2D-420C-B7E0-8FD2FC9A59B7}"/>
    <dgm:cxn modelId="{CF1D6832-DD00-48D2-A952-EB230DF681A0}" type="presOf" srcId="{ECAB0012-F52C-4FAD-8950-26F8281475C6}" destId="{59090808-5716-4FC9-BAD7-259A6273EC4A}" srcOrd="0" destOrd="0" presId="urn:microsoft.com/office/officeart/2005/8/layout/cycle6"/>
    <dgm:cxn modelId="{9C1C757C-C76C-4C5A-89BB-A85DE07D29CC}" type="presOf" srcId="{52E2C79D-EC2D-420C-B7E0-8FD2FC9A59B7}" destId="{1D7142F0-F04B-48F8-9EFE-7CC2F0645C1E}" srcOrd="0" destOrd="0" presId="urn:microsoft.com/office/officeart/2005/8/layout/cycle6"/>
    <dgm:cxn modelId="{2757D0C2-9369-48AB-BF1D-566A995EA018}" srcId="{ECAB0012-F52C-4FAD-8950-26F8281475C6}" destId="{B4782A44-A9A4-44A8-BB86-DB6A71BACA09}" srcOrd="1" destOrd="0" parTransId="{9EA21666-9AF4-4B29-B960-4FC104207255}" sibTransId="{5E5F51DF-5D22-42F6-B5F5-9A2C031B23F7}"/>
    <dgm:cxn modelId="{3217F0E6-D17C-4B2E-9224-1BD8D86703B8}" type="presParOf" srcId="{59090808-5716-4FC9-BAD7-259A6273EC4A}" destId="{E9BCA14B-8135-469E-9D05-94B5FEE94176}" srcOrd="0" destOrd="0" presId="urn:microsoft.com/office/officeart/2005/8/layout/cycle6"/>
    <dgm:cxn modelId="{95E59EDA-5241-4B93-B87D-C59BB9645F20}" type="presParOf" srcId="{59090808-5716-4FC9-BAD7-259A6273EC4A}" destId="{FE7FDB04-5C1E-4D47-83FB-48AF931FCAA7}" srcOrd="1" destOrd="0" presId="urn:microsoft.com/office/officeart/2005/8/layout/cycle6"/>
    <dgm:cxn modelId="{882D77D8-629A-408C-92B1-2BA2B3891FFC}" type="presParOf" srcId="{59090808-5716-4FC9-BAD7-259A6273EC4A}" destId="{1D7142F0-F04B-48F8-9EFE-7CC2F0645C1E}" srcOrd="2" destOrd="0" presId="urn:microsoft.com/office/officeart/2005/8/layout/cycle6"/>
    <dgm:cxn modelId="{334D83B0-09D6-40B4-9179-F2CDD6050EEB}" type="presParOf" srcId="{59090808-5716-4FC9-BAD7-259A6273EC4A}" destId="{06046C1D-0C35-433C-9684-C0CC615472CE}" srcOrd="3" destOrd="0" presId="urn:microsoft.com/office/officeart/2005/8/layout/cycle6"/>
    <dgm:cxn modelId="{E079342B-2F27-4F00-8326-65743B178656}" type="presParOf" srcId="{59090808-5716-4FC9-BAD7-259A6273EC4A}" destId="{0BE49515-3650-40E0-8087-C901BA7D5110}" srcOrd="4" destOrd="0" presId="urn:microsoft.com/office/officeart/2005/8/layout/cycle6"/>
    <dgm:cxn modelId="{D00D5738-3743-472B-A4AD-D9E4B8260C45}" type="presParOf" srcId="{59090808-5716-4FC9-BAD7-259A6273EC4A}" destId="{4E641D6C-B556-4865-BDCC-15916DCD6E8C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CA14B-8135-469E-9D05-94B5FEE94176}">
      <dsp:nvSpPr>
        <dsp:cNvPr id="0" name=""/>
        <dsp:cNvSpPr/>
      </dsp:nvSpPr>
      <dsp:spPr>
        <a:xfrm>
          <a:off x="595" y="1374772"/>
          <a:ext cx="2464296" cy="16017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Connect Cases resolved within Care navigation (triage team) to date with advice </a:t>
          </a:r>
          <a:endParaRPr lang="en-US" sz="1800" kern="1200"/>
        </a:p>
      </dsp:txBody>
      <dsp:txXfrm>
        <a:off x="78788" y="1452965"/>
        <a:ext cx="2307910" cy="1445406"/>
      </dsp:txXfrm>
    </dsp:sp>
    <dsp:sp modelId="{1D7142F0-F04B-48F8-9EFE-7CC2F0645C1E}">
      <dsp:nvSpPr>
        <dsp:cNvPr id="0" name=""/>
        <dsp:cNvSpPr/>
      </dsp:nvSpPr>
      <dsp:spPr>
        <a:xfrm>
          <a:off x="1232743" y="817612"/>
          <a:ext cx="2716112" cy="2716112"/>
        </a:xfrm>
        <a:custGeom>
          <a:avLst/>
          <a:gdLst/>
          <a:ahLst/>
          <a:cxnLst/>
          <a:rect l="0" t="0" r="0" b="0"/>
          <a:pathLst>
            <a:path>
              <a:moveTo>
                <a:pt x="274374" y="539550"/>
              </a:moveTo>
              <a:arcTo wR="1358056" hR="1358056" stAng="13023828" swAng="635234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046C1D-0C35-433C-9684-C0CC615472CE}">
      <dsp:nvSpPr>
        <dsp:cNvPr id="0" name=""/>
        <dsp:cNvSpPr/>
      </dsp:nvSpPr>
      <dsp:spPr>
        <a:xfrm>
          <a:off x="2716708" y="1374772"/>
          <a:ext cx="2464296" cy="16017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39501</a:t>
          </a:r>
          <a:endParaRPr lang="en-US" sz="1800" kern="1200"/>
        </a:p>
      </dsp:txBody>
      <dsp:txXfrm>
        <a:off x="2794901" y="1452965"/>
        <a:ext cx="2307910" cy="1445406"/>
      </dsp:txXfrm>
    </dsp:sp>
    <dsp:sp modelId="{4E641D6C-B556-4865-BDCC-15916DCD6E8C}">
      <dsp:nvSpPr>
        <dsp:cNvPr id="0" name=""/>
        <dsp:cNvSpPr/>
      </dsp:nvSpPr>
      <dsp:spPr>
        <a:xfrm>
          <a:off x="1232743" y="817612"/>
          <a:ext cx="2716112" cy="2716112"/>
        </a:xfrm>
        <a:custGeom>
          <a:avLst/>
          <a:gdLst/>
          <a:ahLst/>
          <a:cxnLst/>
          <a:rect l="0" t="0" r="0" b="0"/>
          <a:pathLst>
            <a:path>
              <a:moveTo>
                <a:pt x="2441737" y="2176562"/>
              </a:moveTo>
              <a:arcTo wR="1358056" hR="1358056" stAng="2223828" swAng="635234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5577" tIns="47789" rIns="95577" bIns="47789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5577" tIns="47789" rIns="95577" bIns="47789" rtlCol="0"/>
          <a:lstStyle>
            <a:lvl1pPr algn="r">
              <a:defRPr sz="1300"/>
            </a:lvl1pPr>
          </a:lstStyle>
          <a:p>
            <a:fld id="{6AEE9397-7A4C-44E3-BE1D-EF6DDD632134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7" tIns="47789" rIns="95577" bIns="477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5577" tIns="47789" rIns="95577" bIns="47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601"/>
            <a:ext cx="2946347" cy="498214"/>
          </a:xfrm>
          <a:prstGeom prst="rect">
            <a:avLst/>
          </a:prstGeom>
        </p:spPr>
        <p:txBody>
          <a:bodyPr vert="horz" lIns="95577" tIns="47789" rIns="95577" bIns="47789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3" y="9431601"/>
            <a:ext cx="2946347" cy="498214"/>
          </a:xfrm>
          <a:prstGeom prst="rect">
            <a:avLst/>
          </a:prstGeom>
        </p:spPr>
        <p:txBody>
          <a:bodyPr vert="horz" lIns="95577" tIns="47789" rIns="95577" bIns="47789" rtlCol="0" anchor="b"/>
          <a:lstStyle>
            <a:lvl1pPr algn="r">
              <a:defRPr sz="1300"/>
            </a:lvl1pPr>
          </a:lstStyle>
          <a:p>
            <a:fld id="{91A82300-CFE7-453B-855D-9D3EF3DA1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376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sos.com/en-uk/public-perceptions-community-pharmacy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300" dirty="0"/>
              <a:t> </a:t>
            </a:r>
          </a:p>
          <a:p>
            <a:r>
              <a:rPr lang="en-GB" sz="1300" dirty="0"/>
              <a:t>The </a:t>
            </a:r>
            <a:r>
              <a:rPr lang="en-GB" sz="1300" u="sng" dirty="0">
                <a:hlinkClick r:id="rId3"/>
              </a:rPr>
              <a:t>public perceptions of community pharmacy survey</a:t>
            </a:r>
            <a:r>
              <a:rPr lang="en-GB" sz="1300" dirty="0"/>
              <a:t> found that over 90% of patients who sought guidance from a community pharmacy within the past year reported receiving good advice.</a:t>
            </a:r>
          </a:p>
          <a:p>
            <a:r>
              <a:rPr lang="en-GB" sz="1300" dirty="0"/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82300-CFE7-453B-855D-9D3EF3DA124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826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82300-CFE7-453B-855D-9D3EF3DA124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283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82300-CFE7-453B-855D-9D3EF3DA124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89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3FC43-0A6F-E830-ED65-22E5E0C7B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BB433F-7BD1-E708-45D0-61642CDF2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6397B-401B-9A8C-6DE7-344471128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917EA-09F3-47BC-09F2-1DE5CCBD8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8570D-AC86-99E8-6784-019ACA3AA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273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51FEB-CDD7-0409-149E-EDF56C4F1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6CCF3D-AA4A-C572-0AE9-B5B643290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11EE4-E2FB-467E-EE43-B13B08694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93B2F-0B75-6309-6DD8-AB7CC0BE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02C70-50E5-9051-451A-1DB03F68A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5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F949D5-D76B-5303-453A-DA6FC76B45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EB7453-2476-E176-C316-7E0A76CED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70184-4F8E-8F4B-632E-8ECC42A8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97639-F9DE-61AC-F95B-0AC60EB83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6149A-2F2E-B53A-CFF4-07DF075B1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13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0DD83-72E8-63AD-5A26-8254DB984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40666-14FD-06A5-0B19-ADC90F3FF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C1B6F-39AE-ACA7-386D-4DCF53CB4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3B0F1-E6BA-E0B1-927D-E495E220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25CF0-12F1-6390-1B07-242B656B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158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5D5C7-0DDA-6139-59AE-6301F611D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7BD07-7BB7-E807-4DE7-2A80D3B2C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57123-B204-2FE0-E060-440CE785E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4A906-84E8-AFEC-2B85-260C7BF88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D7000-6956-15D6-6772-36FF3593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002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791A8-193F-EE5E-D5CE-EA43FBB90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F1C68-124A-834D-A92E-05425D83BB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D38683-37CD-AF1E-099C-1C136865A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01F404-4DE1-36D6-7D67-777A7AC10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D9053-63D2-5317-4BD2-F61FEE61F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26C27-AE91-FC07-D727-EFBDC7EF1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01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55BE-DA1D-715A-9955-CC7040687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40FC6-E691-F388-C131-97400A9CB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F9C2F-04D8-53B9-27A4-9F931AA7D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48F9DA-C2C2-1C19-EE74-59FD373BC6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74BBFE-7357-34E0-8CEA-2B2DDDF947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584E0A-FD50-205D-9B48-61CCE5DC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102CAD-8ADA-A03F-5AC0-2E7B9DAC1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374A8B-66BA-E58A-FE6C-6157E95A9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56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6B0C1-36CD-B4CA-C14A-F795158D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3E86E5-7965-0F94-DBDB-9A867E171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C6532-BFA2-2565-BF74-2A7226990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32957-5256-AF42-DDEB-A7341EB7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946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AE0E7D-2C25-913B-F8B6-63DF48017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417DEB-784F-8727-3F21-D6FCB841A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B5637-CCD3-78A3-C2C1-14B72F492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12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29E7-AD56-B847-450F-C206D166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2F9D1-E3C1-1811-DCAD-E265B9B14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0B3EC-2CC3-7C06-AAA8-4B5C350F9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5F488-F95A-BAAA-7979-DCA83121E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41DFF-6C89-CCAD-4F44-2B767C36E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01FDB-A4CD-F4EE-733C-ED51BBD41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33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7577F-65FD-0251-2DCA-2F19BE40F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072CA2-D7B4-55C2-EF74-B798AED91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D3342F-E239-B14F-57B8-F888B16C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17479-DD21-FEDE-8662-A8DB6C98F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1528D-4C43-E7D0-ACEA-5791B1B8E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839CF-7316-36A0-31A4-CC3BCFF88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0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6D526-A6AE-5A6D-5330-1C92F2A8F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89CB0-CE71-B928-F259-DD6F1FFF6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FA59E-C06A-BFF0-E96D-7CB23C22B0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FD6C70-6CD2-48A4-A4EF-29F223F8B8B0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3CA40-2B8E-33A1-59E0-3F3342386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78F12-38AA-1C44-84A8-97035D23F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DBE576-0AC1-40A1-92F9-4508CE740D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20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d.pressbooks.pub/addiction/chapter/the-celebrated-drugs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ixabay.com/en/bus-stop-waiting-bus-72171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horemedical.co.uk/prescriptions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friendlyneighbourhoodteacher.wordpress.com/2014/07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hyperlink" Target="https://creativecommons.org/licenses/by-nc-nd/3.0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adamneave.wordpress.com/tag/325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shoremedical.co.uk/your-heart-health-matters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ublicdomainpictures.net/en/view-image.php?image=160621&amp;picture=doctor-stethoscope-child-clipar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lungs-human-diagram-respiratory-39981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ild.org.au/news-events/news/forefront/v14n02/uk-launches-pharmacy-firs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addesdonsurgery.nhs.uk/nhs-safeguarding-app/" TargetMode="Externa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gland.nhs.uk/publication/promotional-materials-for-community-pharmacy-services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ae.org/plantaepresents-finding-ways-to-enhance-the-science-public-perception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www.ipsos.com/en-uk/public-perceptions-community-pharmacy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E632E-654D-5BBA-EDD3-A29CF2B89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048" y="5420022"/>
            <a:ext cx="10640754" cy="775845"/>
          </a:xfrm>
        </p:spPr>
        <p:txBody>
          <a:bodyPr anchor="ctr">
            <a:normAutofit fontScale="90000"/>
          </a:bodyPr>
          <a:lstStyle/>
          <a:p>
            <a:pPr algn="l"/>
            <a:br>
              <a:rPr lang="en-GB" sz="1000" b="1" dirty="0">
                <a:solidFill>
                  <a:schemeClr val="tx2"/>
                </a:solidFill>
              </a:rPr>
            </a:br>
            <a:r>
              <a:rPr lang="en-GB" sz="1000" b="1" dirty="0">
                <a:solidFill>
                  <a:schemeClr val="tx2"/>
                </a:solidFill>
              </a:rPr>
              <a:t> </a:t>
            </a:r>
            <a:br>
              <a:rPr lang="en-GB" sz="1000" b="1" dirty="0">
                <a:solidFill>
                  <a:schemeClr val="tx2"/>
                </a:solidFill>
              </a:rPr>
            </a:br>
            <a:br>
              <a:rPr lang="en-GB" sz="1000" b="1" dirty="0">
                <a:solidFill>
                  <a:schemeClr val="tx2"/>
                </a:solidFill>
              </a:rPr>
            </a:br>
            <a:br>
              <a:rPr lang="en-GB" sz="1000" dirty="0">
                <a:solidFill>
                  <a:schemeClr val="tx2"/>
                </a:solidFill>
              </a:rPr>
            </a:br>
            <a:endParaRPr lang="en-GB" sz="1000" dirty="0">
              <a:solidFill>
                <a:schemeClr val="tx2"/>
              </a:solidFill>
            </a:endParaRP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1E25FD4A-CE70-B0DD-2196-7A7C7EA6A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48" y="509338"/>
            <a:ext cx="10555905" cy="34570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D95432-909F-AC04-E11D-1645EC764B71}"/>
              </a:ext>
            </a:extLst>
          </p:cNvPr>
          <p:cNvSpPr txBox="1"/>
          <p:nvPr/>
        </p:nvSpPr>
        <p:spPr>
          <a:xfrm>
            <a:off x="1251284" y="4896465"/>
            <a:ext cx="8967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Shore Champion PPG Focus Group Meeting</a:t>
            </a:r>
          </a:p>
          <a:p>
            <a:pPr algn="ctr"/>
            <a:r>
              <a:rPr lang="en-GB" b="1" dirty="0"/>
              <a:t>Wednesday 14</a:t>
            </a:r>
            <a:r>
              <a:rPr lang="en-GB" b="1" baseline="30000" dirty="0"/>
              <a:t>th</a:t>
            </a:r>
            <a:r>
              <a:rPr lang="en-GB" b="1" dirty="0"/>
              <a:t> January 2026 </a:t>
            </a:r>
          </a:p>
        </p:txBody>
      </p:sp>
    </p:spTree>
    <p:extLst>
      <p:ext uri="{BB962C8B-B14F-4D97-AF65-F5344CB8AC3E}">
        <p14:creationId xmlns:p14="http://schemas.microsoft.com/office/powerpoint/2010/main" val="539412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F6F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medical report">
            <a:extLst>
              <a:ext uri="{FF2B5EF4-FFF2-40B4-BE49-F238E27FC236}">
                <a16:creationId xmlns:a16="http://schemas.microsoft.com/office/drawing/2014/main" id="{3E21DC72-4230-507E-18B1-28F466E0C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467" y="643467"/>
            <a:ext cx="5571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43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6B0D53-58D8-8B85-A9FB-A8DA2C036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82" y="479493"/>
            <a:ext cx="10650618" cy="67439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Urgent Medication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le of pills and capsules">
            <a:extLst>
              <a:ext uri="{FF2B5EF4-FFF2-40B4-BE49-F238E27FC236}">
                <a16:creationId xmlns:a16="http://schemas.microsoft.com/office/drawing/2014/main" id="{C1156978-E633-E0E7-B508-73005D809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3182" y="1749677"/>
            <a:ext cx="4777381" cy="318890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EE80D-EE27-D7DC-3F86-BF1657F29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153886"/>
            <a:ext cx="5593856" cy="5334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600" b="1" dirty="0"/>
              <a:t> </a:t>
            </a:r>
            <a:r>
              <a:rPr lang="en-GB" sz="1600" dirty="0"/>
              <a:t>We have an urgent medication policy which includes those medications which are clinically urgent. </a:t>
            </a:r>
          </a:p>
          <a:p>
            <a:pPr marL="0" indent="0">
              <a:buNone/>
            </a:pPr>
            <a:r>
              <a:rPr lang="en-GB" sz="1600" b="1" dirty="0"/>
              <a:t>Urgent Medications </a:t>
            </a:r>
            <a:endParaRPr lang="en-GB" sz="1600" dirty="0"/>
          </a:p>
          <a:p>
            <a:r>
              <a:rPr lang="en-GB" sz="1600" b="1" dirty="0"/>
              <a:t>         Antibiotics if already prescribed and unavailable           </a:t>
            </a:r>
            <a:endParaRPr lang="en-GB" sz="1600" dirty="0"/>
          </a:p>
          <a:p>
            <a:pPr marL="0" lvl="0" indent="0">
              <a:buNone/>
            </a:pPr>
            <a:r>
              <a:rPr lang="en-GB" sz="1600" b="1" dirty="0"/>
              <a:t>               Salbutamol or equivalent reliever inhaler</a:t>
            </a:r>
            <a:endParaRPr lang="en-GB" sz="1600" dirty="0"/>
          </a:p>
          <a:p>
            <a:r>
              <a:rPr lang="en-GB" sz="1600" b="1" dirty="0"/>
              <a:t>          GTN spray</a:t>
            </a:r>
            <a:endParaRPr lang="en-GB" sz="1600" dirty="0"/>
          </a:p>
          <a:p>
            <a:r>
              <a:rPr lang="en-GB" sz="1600" b="1" dirty="0"/>
              <a:t>          Medication to treat abnormal heart rhythm</a:t>
            </a:r>
            <a:endParaRPr lang="en-GB" sz="1600" dirty="0"/>
          </a:p>
          <a:p>
            <a:r>
              <a:rPr lang="en-GB" sz="1600" b="1" dirty="0"/>
              <a:t>          Oral nitrates/Nicorandil</a:t>
            </a:r>
          </a:p>
          <a:p>
            <a:r>
              <a:rPr lang="en-GB" sz="1600" b="1" dirty="0"/>
              <a:t>          Insulin</a:t>
            </a:r>
            <a:endParaRPr lang="en-GB" sz="1600" dirty="0"/>
          </a:p>
          <a:p>
            <a:r>
              <a:rPr lang="en-GB" sz="1600" b="1" dirty="0"/>
              <a:t>          Adrenalin Pen (EpiPen)</a:t>
            </a:r>
            <a:endParaRPr lang="en-GB" sz="1600" dirty="0"/>
          </a:p>
          <a:p>
            <a:r>
              <a:rPr lang="en-GB" sz="1600" b="1" dirty="0"/>
              <a:t>          Oral steroids</a:t>
            </a:r>
            <a:endParaRPr lang="en-GB" sz="1600" dirty="0"/>
          </a:p>
          <a:p>
            <a:r>
              <a:rPr lang="en-GB" sz="1600" b="1" dirty="0"/>
              <a:t>          Palliative care patient medications</a:t>
            </a:r>
            <a:endParaRPr lang="en-GB" sz="1600" dirty="0"/>
          </a:p>
          <a:p>
            <a:r>
              <a:rPr lang="en-GB" sz="1600" b="1" dirty="0"/>
              <a:t>          Anticoagulants including DOACs and Warfarin</a:t>
            </a:r>
            <a:endParaRPr lang="en-GB" sz="1600" dirty="0"/>
          </a:p>
          <a:p>
            <a:r>
              <a:rPr lang="en-GB" sz="1600" b="1" dirty="0"/>
              <a:t>         Parkinson’s disease medications</a:t>
            </a:r>
            <a:endParaRPr lang="en-GB" sz="1600" dirty="0"/>
          </a:p>
          <a:p>
            <a:pPr marL="0" indent="0">
              <a:buNone/>
            </a:pPr>
            <a:r>
              <a:rPr lang="en-GB" sz="1600" b="1" dirty="0"/>
              <a:t>•             Anti-epileptics (when used for epilepsy)</a:t>
            </a:r>
            <a:endParaRPr lang="en-GB" sz="1600" dirty="0"/>
          </a:p>
          <a:p>
            <a:pPr marL="0" indent="0">
              <a:buNone/>
            </a:pPr>
            <a:r>
              <a:rPr lang="en-GB" sz="900" b="1" dirty="0"/>
              <a:t> </a:t>
            </a:r>
            <a:endParaRPr lang="en-GB" sz="900" dirty="0"/>
          </a:p>
          <a:p>
            <a:endParaRPr lang="en-GB" sz="900" dirty="0"/>
          </a:p>
          <a:p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111080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C831DF-C301-EA62-CF13-472DA5AAE6DA}"/>
              </a:ext>
            </a:extLst>
          </p:cNvPr>
          <p:cNvSpPr txBox="1"/>
          <p:nvPr/>
        </p:nvSpPr>
        <p:spPr>
          <a:xfrm>
            <a:off x="838200" y="2333297"/>
            <a:ext cx="4619621" cy="384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We will try to deal with all requests for medications listed on the urgent list on  the same working day where clinical capacity allows.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Please plan your medication requests in advance as urgent requests put extra strain on the service.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If the item requested is </a:t>
            </a:r>
            <a:r>
              <a:rPr lang="en-US" sz="2000" b="1" dirty="0"/>
              <a:t>not on this list, </a:t>
            </a:r>
            <a:r>
              <a:rPr lang="en-US" sz="2000" dirty="0"/>
              <a:t>then the </a:t>
            </a:r>
            <a:r>
              <a:rPr lang="en-US" sz="2000" b="1" dirty="0"/>
              <a:t>patient must wait  to 2-3 working days </a:t>
            </a:r>
            <a:r>
              <a:rPr lang="en-US" sz="2000" dirty="0"/>
              <a:t>for their prescription.</a:t>
            </a:r>
          </a:p>
        </p:txBody>
      </p:sp>
      <p:pic>
        <p:nvPicPr>
          <p:cNvPr id="5" name="Picture 4" descr="A child sitting on a bench&#10;&#10;AI-generated content may be incorrect.">
            <a:extLst>
              <a:ext uri="{FF2B5EF4-FFF2-40B4-BE49-F238E27FC236}">
                <a16:creationId xmlns:a16="http://schemas.microsoft.com/office/drawing/2014/main" id="{C3B129A8-73AF-C2D0-E5DD-F3903C8F4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287" r="24675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D6B02E-1D26-7721-D205-EEA41A0F70A4}"/>
              </a:ext>
            </a:extLst>
          </p:cNvPr>
          <p:cNvSpPr txBox="1"/>
          <p:nvPr/>
        </p:nvSpPr>
        <p:spPr>
          <a:xfrm>
            <a:off x="1085850" y="638175"/>
            <a:ext cx="427672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Urgent Request for Medication on the Urgent List</a:t>
            </a:r>
          </a:p>
        </p:txBody>
      </p:sp>
    </p:spTree>
    <p:extLst>
      <p:ext uri="{BB962C8B-B14F-4D97-AF65-F5344CB8AC3E}">
        <p14:creationId xmlns:p14="http://schemas.microsoft.com/office/powerpoint/2010/main" val="3511653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82D94-B2A4-4581-FF73-979B5553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Information on How to Request Repeat Prescriptions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49849-FBDA-047C-8E8C-CA58E8029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>
              <a:hlinkClick r:id="rId2"/>
            </a:endParaRPr>
          </a:p>
          <a:p>
            <a:r>
              <a:rPr lang="en-GB" sz="7200" dirty="0">
                <a:hlinkClick r:id="rId2"/>
              </a:rPr>
              <a:t>Prescriptions - Shore Medical</a:t>
            </a:r>
            <a:endParaRPr lang="en-GB" sz="7200" dirty="0"/>
          </a:p>
          <a:p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905874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0CF616-DD62-B31F-0BF5-3E31A191A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968436"/>
              </p:ext>
            </p:extLst>
          </p:nvPr>
        </p:nvGraphicFramePr>
        <p:xfrm>
          <a:off x="29497" y="899648"/>
          <a:ext cx="11975690" cy="5958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0051">
                  <a:extLst>
                    <a:ext uri="{9D8B030D-6E8A-4147-A177-3AD203B41FA5}">
                      <a16:colId xmlns:a16="http://schemas.microsoft.com/office/drawing/2014/main" val="3410490858"/>
                    </a:ext>
                  </a:extLst>
                </a:gridCol>
                <a:gridCol w="899650">
                  <a:extLst>
                    <a:ext uri="{9D8B030D-6E8A-4147-A177-3AD203B41FA5}">
                      <a16:colId xmlns:a16="http://schemas.microsoft.com/office/drawing/2014/main" val="3551125813"/>
                    </a:ext>
                  </a:extLst>
                </a:gridCol>
                <a:gridCol w="560820">
                  <a:extLst>
                    <a:ext uri="{9D8B030D-6E8A-4147-A177-3AD203B41FA5}">
                      <a16:colId xmlns:a16="http://schemas.microsoft.com/office/drawing/2014/main" val="1453626501"/>
                    </a:ext>
                  </a:extLst>
                </a:gridCol>
                <a:gridCol w="560820">
                  <a:extLst>
                    <a:ext uri="{9D8B030D-6E8A-4147-A177-3AD203B41FA5}">
                      <a16:colId xmlns:a16="http://schemas.microsoft.com/office/drawing/2014/main" val="2962029534"/>
                    </a:ext>
                  </a:extLst>
                </a:gridCol>
                <a:gridCol w="560820">
                  <a:extLst>
                    <a:ext uri="{9D8B030D-6E8A-4147-A177-3AD203B41FA5}">
                      <a16:colId xmlns:a16="http://schemas.microsoft.com/office/drawing/2014/main" val="2207638500"/>
                    </a:ext>
                  </a:extLst>
                </a:gridCol>
                <a:gridCol w="776786">
                  <a:extLst>
                    <a:ext uri="{9D8B030D-6E8A-4147-A177-3AD203B41FA5}">
                      <a16:colId xmlns:a16="http://schemas.microsoft.com/office/drawing/2014/main" val="2647717097"/>
                    </a:ext>
                  </a:extLst>
                </a:gridCol>
                <a:gridCol w="999146">
                  <a:extLst>
                    <a:ext uri="{9D8B030D-6E8A-4147-A177-3AD203B41FA5}">
                      <a16:colId xmlns:a16="http://schemas.microsoft.com/office/drawing/2014/main" val="377669373"/>
                    </a:ext>
                  </a:extLst>
                </a:gridCol>
                <a:gridCol w="555985">
                  <a:extLst>
                    <a:ext uri="{9D8B030D-6E8A-4147-A177-3AD203B41FA5}">
                      <a16:colId xmlns:a16="http://schemas.microsoft.com/office/drawing/2014/main" val="1000241942"/>
                    </a:ext>
                  </a:extLst>
                </a:gridCol>
                <a:gridCol w="635758">
                  <a:extLst>
                    <a:ext uri="{9D8B030D-6E8A-4147-A177-3AD203B41FA5}">
                      <a16:colId xmlns:a16="http://schemas.microsoft.com/office/drawing/2014/main" val="3922445519"/>
                    </a:ext>
                  </a:extLst>
                </a:gridCol>
                <a:gridCol w="1361623">
                  <a:extLst>
                    <a:ext uri="{9D8B030D-6E8A-4147-A177-3AD203B41FA5}">
                      <a16:colId xmlns:a16="http://schemas.microsoft.com/office/drawing/2014/main" val="1764809222"/>
                    </a:ext>
                  </a:extLst>
                </a:gridCol>
                <a:gridCol w="1495055">
                  <a:extLst>
                    <a:ext uri="{9D8B030D-6E8A-4147-A177-3AD203B41FA5}">
                      <a16:colId xmlns:a16="http://schemas.microsoft.com/office/drawing/2014/main" val="3266283129"/>
                    </a:ext>
                  </a:extLst>
                </a:gridCol>
                <a:gridCol w="1191742">
                  <a:extLst>
                    <a:ext uri="{9D8B030D-6E8A-4147-A177-3AD203B41FA5}">
                      <a16:colId xmlns:a16="http://schemas.microsoft.com/office/drawing/2014/main" val="2852605401"/>
                    </a:ext>
                  </a:extLst>
                </a:gridCol>
                <a:gridCol w="642607">
                  <a:extLst>
                    <a:ext uri="{9D8B030D-6E8A-4147-A177-3AD203B41FA5}">
                      <a16:colId xmlns:a16="http://schemas.microsoft.com/office/drawing/2014/main" val="1065674269"/>
                    </a:ext>
                  </a:extLst>
                </a:gridCol>
                <a:gridCol w="560820">
                  <a:extLst>
                    <a:ext uri="{9D8B030D-6E8A-4147-A177-3AD203B41FA5}">
                      <a16:colId xmlns:a16="http://schemas.microsoft.com/office/drawing/2014/main" val="2619600458"/>
                    </a:ext>
                  </a:extLst>
                </a:gridCol>
                <a:gridCol w="374007">
                  <a:extLst>
                    <a:ext uri="{9D8B030D-6E8A-4147-A177-3AD203B41FA5}">
                      <a16:colId xmlns:a16="http://schemas.microsoft.com/office/drawing/2014/main" val="3113231765"/>
                    </a:ext>
                  </a:extLst>
                </a:gridCol>
              </a:tblGrid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Month</a:t>
                      </a:r>
                      <a:endParaRPr lang="en-GB" sz="1100" b="1" i="0" u="none" strike="noStrike" dirty="0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Into Triage</a:t>
                      </a:r>
                      <a:endParaRPr lang="en-GB" sz="1100" b="1" i="0" u="none" strike="noStrike" dirty="0">
                        <a:solidFill>
                          <a:srgbClr val="0D0D0D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SDA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ANP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5day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Routines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 err="1">
                          <a:effectLst/>
                          <a:highlight>
                            <a:srgbClr val="FFFF00"/>
                          </a:highlight>
                        </a:rPr>
                        <a:t>PharmRefer</a:t>
                      </a:r>
                      <a:endParaRPr lang="en-GB" sz="1100" b="1" i="0" u="none" strike="noStrike" dirty="0">
                        <a:solidFill>
                          <a:srgbClr val="0D0D0D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MSK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Advice</a:t>
                      </a:r>
                      <a:endParaRPr lang="en-GB" sz="1100" b="1" i="0" u="none" strike="noStrike" dirty="0">
                        <a:solidFill>
                          <a:srgbClr val="0D0D0D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Pharmacy Team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CN clinician resolved</a:t>
                      </a:r>
                      <a:endParaRPr lang="en-GB" sz="1100" b="1" i="0" u="none" strike="noStrike" dirty="0">
                        <a:solidFill>
                          <a:srgbClr val="0D0D0D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Patient Services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scripts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med</a:t>
                      </a:r>
                      <a:endParaRPr lang="en-GB" sz="1100" b="1" i="0" u="none" strike="noStrike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sec</a:t>
                      </a:r>
                      <a:endParaRPr lang="en-GB" sz="1100" b="1" i="0" u="none" strike="noStrike" dirty="0">
                        <a:solidFill>
                          <a:srgbClr val="0D0D0D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3899761487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2198874110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November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10000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2796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1101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1786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645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285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1001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1556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266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1473637940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December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9133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4790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627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1230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703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185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991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81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1426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126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1731523737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January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11369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3559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1146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1284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587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277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1310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1495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263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1009367398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February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9872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3068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823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1723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518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242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1219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76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1416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389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1376987959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March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10577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3054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1032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1760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483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240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1433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1544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422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446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127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3313567845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April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10485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2035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384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1044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1564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436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212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1304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173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1282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377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415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4249157100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May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10175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1886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891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997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1523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367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250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1383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164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  <a:highlight>
                            <a:srgbClr val="FFFF00"/>
                          </a:highlight>
                        </a:rPr>
                        <a:t>1286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402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409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3219264494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June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10139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2166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1001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1063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1449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393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235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  <a:highlight>
                            <a:srgbClr val="FFFF00"/>
                          </a:highlight>
                        </a:rPr>
                        <a:t>1408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193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1306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392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1403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2549978910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July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11415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2510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875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1253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1685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385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288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1607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241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1431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481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4113765466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August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8905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1905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702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914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1442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302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234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1221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209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2185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427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1364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125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1937771807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September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11393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2538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1024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1308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1660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351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250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1967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167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1250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674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1590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196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910145186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October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10679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2121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1048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1240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1610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463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258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1479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258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1397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461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1421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168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2270873600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November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9634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1945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950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1069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1387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417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265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1482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248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1261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381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1362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140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1576959792"/>
                  </a:ext>
                </a:extLst>
              </a:tr>
              <a:tr h="3512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December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9745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1944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1051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848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1185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511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196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1416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218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1445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415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1398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132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24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3638103102"/>
                  </a:ext>
                </a:extLst>
              </a:tr>
              <a:tr h="3377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totals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143521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36317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8035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14465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21288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6561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3417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19221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2312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  <a:highlight>
                            <a:srgbClr val="FFFF00"/>
                          </a:highlight>
                        </a:rPr>
                        <a:t>20280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5602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9961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1315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283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562" marR="7562" marT="7562" marB="0" anchor="b"/>
                </a:tc>
                <a:extLst>
                  <a:ext uri="{0D108BD9-81ED-4DB2-BD59-A6C34878D82A}">
                    <a16:rowId xmlns:a16="http://schemas.microsoft.com/office/drawing/2014/main" val="139753471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8C8F73F-D11F-BA7B-E6B2-C2FECFA1351A}"/>
              </a:ext>
            </a:extLst>
          </p:cNvPr>
          <p:cNvSpPr txBox="1"/>
          <p:nvPr/>
        </p:nvSpPr>
        <p:spPr>
          <a:xfrm>
            <a:off x="471946" y="275043"/>
            <a:ext cx="11720053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Care Navigation  - Number of Connects received into triage between  November 24 to December 2025</a:t>
            </a:r>
          </a:p>
        </p:txBody>
      </p:sp>
    </p:spTree>
    <p:extLst>
      <p:ext uri="{BB962C8B-B14F-4D97-AF65-F5344CB8AC3E}">
        <p14:creationId xmlns:p14="http://schemas.microsoft.com/office/powerpoint/2010/main" val="555348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D96B5-DBD5-7B79-DC9A-4DBD7848F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In Summary 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34088C57-FED6-F76F-6B2D-9C67B5D42BB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17261-51F1-85F7-36FF-7318F465E6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These resolved cases free up appointments for those in more need. </a:t>
            </a:r>
          </a:p>
        </p:txBody>
      </p:sp>
      <p:pic>
        <p:nvPicPr>
          <p:cNvPr id="6" name="Picture 5" descr="A yellow and blue game with red and blue circles&#10;&#10;AI-generated content may be incorrect.">
            <a:extLst>
              <a:ext uri="{FF2B5EF4-FFF2-40B4-BE49-F238E27FC236}">
                <a16:creationId xmlns:a16="http://schemas.microsoft.com/office/drawing/2014/main" id="{6296A33C-36DA-F1FA-5DE6-8DFC211C30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068961" y="3330575"/>
            <a:ext cx="4762500" cy="3162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40D02D-93D0-2C84-CAEE-DED54852AFE3}"/>
              </a:ext>
            </a:extLst>
          </p:cNvPr>
          <p:cNvSpPr txBox="1"/>
          <p:nvPr/>
        </p:nvSpPr>
        <p:spPr>
          <a:xfrm>
            <a:off x="6068961" y="6492875"/>
            <a:ext cx="47625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8" tooltip="https://friendlyneighbourhoodteacher.wordpress.com/2014/07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9" tooltip="https://creativecommons.org/licenses/by-nc-nd/3.0/"/>
              </a:rPr>
              <a:t>CC BY-NC-ND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2808867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artoon of two men">
            <a:extLst>
              <a:ext uri="{FF2B5EF4-FFF2-40B4-BE49-F238E27FC236}">
                <a16:creationId xmlns:a16="http://schemas.microsoft.com/office/drawing/2014/main" id="{C9690A8D-34AB-2964-53AB-32FFAB786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4706" b="20294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F80D41-B459-A577-2D0B-943565819D33}"/>
              </a:ext>
            </a:extLst>
          </p:cNvPr>
          <p:cNvSpPr/>
          <p:nvPr/>
        </p:nvSpPr>
        <p:spPr>
          <a:xfrm>
            <a:off x="1097280" y="325550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i="1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 for listening</a:t>
            </a:r>
            <a:endParaRPr lang="en-US" sz="5200" b="1" i="1" cap="none" spc="0">
              <a:ln w="1270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251E1-5661-27C8-5A01-554B4B4F9C8C}"/>
              </a:ext>
            </a:extLst>
          </p:cNvPr>
          <p:cNvSpPr txBox="1"/>
          <p:nvPr/>
        </p:nvSpPr>
        <p:spPr>
          <a:xfrm>
            <a:off x="9891528" y="6657945"/>
            <a:ext cx="229742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4" tooltip="https://adamneave.wordpress.com/tag/325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14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human heart model in hands">
            <a:extLst>
              <a:ext uri="{FF2B5EF4-FFF2-40B4-BE49-F238E27FC236}">
                <a16:creationId xmlns:a16="http://schemas.microsoft.com/office/drawing/2014/main" id="{456EB356-B802-CC65-F6E7-048823980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8"/>
          <a:stretch>
            <a:fillRect/>
          </a:stretch>
        </p:blipFill>
        <p:spPr>
          <a:xfrm>
            <a:off x="5707626" y="1061883"/>
            <a:ext cx="5781368" cy="579611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0A07BA-EC02-4E79-1CAC-CA58375C0C31}"/>
              </a:ext>
            </a:extLst>
          </p:cNvPr>
          <p:cNvSpPr txBox="1"/>
          <p:nvPr/>
        </p:nvSpPr>
        <p:spPr>
          <a:xfrm>
            <a:off x="838199" y="365125"/>
            <a:ext cx="10414819" cy="696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Hypertension Education Online event 2025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2400" b="1" dirty="0">
                <a:effectLst/>
                <a:latin typeface="+mj-lt"/>
                <a:ea typeface="+mj-ea"/>
                <a:cs typeface="+mj-cs"/>
              </a:rPr>
              <a:t>Hypertension Webinar 2025 – Another Great Success!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426907-F4F3-D62E-C125-96342C1C0218}"/>
              </a:ext>
            </a:extLst>
          </p:cNvPr>
          <p:cNvSpPr txBox="1"/>
          <p:nvPr/>
        </p:nvSpPr>
        <p:spPr>
          <a:xfrm>
            <a:off x="838200" y="1061884"/>
            <a:ext cx="4869426" cy="5604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dirty="0">
                <a:effectLst/>
              </a:rPr>
              <a:t>Following feedback from our face-to-face Hypertension Awareness Event in September, we hosted an online webinar to make the session more accessible and reach even more patients.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56 patients joined the webinar.</a:t>
            </a:r>
          </a:p>
          <a:p>
            <a:pPr marL="28575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19 participants submitted blood pressure readings, making them eligible for our raffle.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5 lucky winners were drawn, and each received a £20 digital gift 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b="1" dirty="0"/>
              <a:t>Feedback was overwhelmingly positive</a:t>
            </a:r>
            <a:r>
              <a:rPr lang="en-US" dirty="0"/>
              <a:t>: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 marL="28575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91% of respondents found the discussion helpful, particularly the insights shared by Dr. Smith on hypertension and cardiovascular health.</a:t>
            </a:r>
          </a:p>
          <a:p>
            <a:pPr marL="28575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Attendees also appreciated the information presented by Esther from Help &amp; Care, who highlighted local services available to support wellbeing.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3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37018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0C3F7A-3BE3-0989-1D1D-3DAC0BEF06D4}"/>
              </a:ext>
            </a:extLst>
          </p:cNvPr>
          <p:cNvSpPr txBox="1"/>
          <p:nvPr/>
        </p:nvSpPr>
        <p:spPr>
          <a:xfrm>
            <a:off x="858441" y="1027906"/>
            <a:ext cx="5535199" cy="56528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effectLst/>
              </a:rPr>
              <a:t>Patients told us: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i="1" dirty="0">
                <a:effectLst/>
              </a:rPr>
              <a:t>“Many thanks for a very informative session 😄”</a:t>
            </a:r>
            <a:endParaRPr lang="en-US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i="1" dirty="0">
                <a:effectLst/>
              </a:rPr>
              <a:t>“Just great to know what services are available and how and why you are taking this so seriously. Cheers.”</a:t>
            </a:r>
            <a:endParaRPr lang="en-US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i="1" dirty="0">
                <a:effectLst/>
              </a:rPr>
              <a:t>“the information given was very helpful and well visualised. It was much easier for me online rather than attending in person. Thank you very much.”</a:t>
            </a:r>
            <a:endParaRPr lang="en-US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i="1" dirty="0">
                <a:effectLst/>
              </a:rPr>
              <a:t>“Knowing that I can send in readings and have signed up to Viso app - also knowing I can seek support from help and care”</a:t>
            </a:r>
            <a:endParaRPr lang="en-US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i="1" dirty="0">
                <a:effectLst/>
              </a:rPr>
              <a:t>a very good way of presenting the subject. You get so much more when hearing Dr Smith speak about it, than reading online. Interesting to hear about the Shore Register, and I will follow up on the Omron Viso app.”</a:t>
            </a:r>
            <a:endParaRPr lang="en-US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dirty="0">
                <a:effectLst/>
              </a:rPr>
              <a:t>This was another successful event thanks to the dedication of our staff and the engagement of our patients.</a:t>
            </a:r>
            <a:r>
              <a:rPr lang="en-GB" u="sng" dirty="0">
                <a:hlinkClick r:id="rId2"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GB" u="sng" dirty="0">
                <a:hlinkClick r:id="rId2"/>
              </a:rPr>
              <a:t>Your Heart Health Matters - Shore Medical</a:t>
            </a:r>
            <a:endParaRPr lang="en-US" dirty="0">
              <a:effectLst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standing next to each other&#10;&#10;AI-generated content may be incorrect.">
            <a:extLst>
              <a:ext uri="{FF2B5EF4-FFF2-40B4-BE49-F238E27FC236}">
                <a16:creationId xmlns:a16="http://schemas.microsoft.com/office/drawing/2014/main" id="{D7792989-D91E-89FE-1A56-7B69665C2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87184" y="1843796"/>
            <a:ext cx="3781051" cy="252642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9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5CE60A-C8F7-8509-E1B3-8991C747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2"/>
                </a:solidFill>
              </a:rPr>
              <a:t>Respiratory Diagnostic Hub at St Mary’s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241EA-FADB-0B63-EEE3-CF36EF8B7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53" y="2421683"/>
            <a:ext cx="4765949" cy="3353476"/>
          </a:xfrm>
        </p:spPr>
        <p:txBody>
          <a:bodyPr anchor="t">
            <a:norm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Respiratory Hub Clinics run every Monday and Thursday where Spirometry and </a:t>
            </a:r>
            <a:r>
              <a:rPr lang="en-GB" sz="1800" dirty="0" err="1">
                <a:solidFill>
                  <a:schemeClr val="tx2"/>
                </a:solidFill>
              </a:rPr>
              <a:t>FeNO</a:t>
            </a:r>
            <a:r>
              <a:rPr lang="en-GB" sz="1800" dirty="0">
                <a:solidFill>
                  <a:schemeClr val="tx2"/>
                </a:solidFill>
              </a:rPr>
              <a:t> (Fractional Exhaled Nitric Oxide) testing takes place  to diagnose Asthma and COPD.</a:t>
            </a:r>
          </a:p>
          <a:p>
            <a:r>
              <a:rPr lang="en-GB" sz="1800" dirty="0">
                <a:solidFill>
                  <a:schemeClr val="tx2"/>
                </a:solidFill>
              </a:rPr>
              <a:t>Referral to the clinic is made by our GPs/clinicians.  </a:t>
            </a:r>
          </a:p>
          <a:p>
            <a:r>
              <a:rPr lang="en-GB" sz="1800" dirty="0">
                <a:solidFill>
                  <a:schemeClr val="tx2"/>
                </a:solidFill>
              </a:rPr>
              <a:t>The service is run solely by Shore Medical Staff for its registered patients.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drawing of a lungs&#10;&#10;AI-generated content may be incorrect.">
            <a:extLst>
              <a:ext uri="{FF2B5EF4-FFF2-40B4-BE49-F238E27FC236}">
                <a16:creationId xmlns:a16="http://schemas.microsoft.com/office/drawing/2014/main" id="{8E9EE70F-9BA4-2355-88AD-2697CF9DB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754" r="7384" b="2"/>
          <a:stretch>
            <a:fillRect/>
          </a:stretch>
        </p:blipFill>
        <p:spPr>
          <a:xfrm>
            <a:off x="7708392" y="1737976"/>
            <a:ext cx="4142232" cy="430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2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3E60C6D-4E85-4E14-BCDF-BF15C241F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7FE55-35AA-BBD2-7804-2A58AAAF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1294" y="486185"/>
            <a:ext cx="5342353" cy="68489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dirty="0"/>
              <a:t>Pharmacy First</a:t>
            </a:r>
          </a:p>
        </p:txBody>
      </p:sp>
      <p:pic>
        <p:nvPicPr>
          <p:cNvPr id="12" name="Picture 11" descr="A close-up of a pharmacy&#10;&#10;AI-generated content may be incorrect.">
            <a:extLst>
              <a:ext uri="{FF2B5EF4-FFF2-40B4-BE49-F238E27FC236}">
                <a16:creationId xmlns:a16="http://schemas.microsoft.com/office/drawing/2014/main" id="{C8943612-A15C-A2CA-89AE-77AF86A60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8353" y="701117"/>
            <a:ext cx="4555700" cy="2528413"/>
          </a:xfrm>
          <a:custGeom>
            <a:avLst/>
            <a:gdLst/>
            <a:ahLst/>
            <a:cxnLst/>
            <a:rect l="l" t="t" r="r" b="b"/>
            <a:pathLst>
              <a:path w="4555700" h="2733294">
                <a:moveTo>
                  <a:pt x="82217" y="0"/>
                </a:moveTo>
                <a:lnTo>
                  <a:pt x="4473483" y="0"/>
                </a:lnTo>
                <a:cubicBezTo>
                  <a:pt x="4518890" y="0"/>
                  <a:pt x="4555700" y="36810"/>
                  <a:pt x="4555700" y="82217"/>
                </a:cubicBezTo>
                <a:lnTo>
                  <a:pt x="4555700" y="2651077"/>
                </a:lnTo>
                <a:cubicBezTo>
                  <a:pt x="4555700" y="2696484"/>
                  <a:pt x="4518890" y="2733294"/>
                  <a:pt x="4473483" y="2733294"/>
                </a:cubicBezTo>
                <a:lnTo>
                  <a:pt x="82217" y="2733294"/>
                </a:lnTo>
                <a:cubicBezTo>
                  <a:pt x="36810" y="2733294"/>
                  <a:pt x="0" y="2696484"/>
                  <a:pt x="0" y="2651077"/>
                </a:cubicBezTo>
                <a:lnTo>
                  <a:pt x="0" y="82217"/>
                </a:lnTo>
                <a:cubicBezTo>
                  <a:pt x="0" y="36810"/>
                  <a:pt x="36810" y="0"/>
                  <a:pt x="82217" y="0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D42D292-4C48-479B-9E59-E29CD9871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Content Placeholder 9" descr="A blue sign with white text">
            <a:extLst>
              <a:ext uri="{FF2B5EF4-FFF2-40B4-BE49-F238E27FC236}">
                <a16:creationId xmlns:a16="http://schemas.microsoft.com/office/drawing/2014/main" id="{55D562B4-920B-2F1B-1DFF-E182000E91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8353" y="3611385"/>
            <a:ext cx="4555700" cy="2562581"/>
          </a:xfrm>
          <a:custGeom>
            <a:avLst/>
            <a:gdLst/>
            <a:ahLst/>
            <a:cxnLst/>
            <a:rect l="l" t="t" r="r" b="b"/>
            <a:pathLst>
              <a:path w="4438338" h="2323972">
                <a:moveTo>
                  <a:pt x="69905" y="0"/>
                </a:moveTo>
                <a:lnTo>
                  <a:pt x="4368433" y="0"/>
                </a:lnTo>
                <a:cubicBezTo>
                  <a:pt x="4407040" y="0"/>
                  <a:pt x="4438338" y="31298"/>
                  <a:pt x="4438338" y="69905"/>
                </a:cubicBezTo>
                <a:lnTo>
                  <a:pt x="4438338" y="2254067"/>
                </a:lnTo>
                <a:cubicBezTo>
                  <a:pt x="4438338" y="2292674"/>
                  <a:pt x="4407040" y="2323972"/>
                  <a:pt x="4368433" y="2323972"/>
                </a:cubicBezTo>
                <a:lnTo>
                  <a:pt x="69905" y="2323972"/>
                </a:lnTo>
                <a:cubicBezTo>
                  <a:pt x="31298" y="2323972"/>
                  <a:pt x="0" y="2292674"/>
                  <a:pt x="0" y="2254067"/>
                </a:cubicBezTo>
                <a:lnTo>
                  <a:pt x="0" y="69905"/>
                </a:lnTo>
                <a:cubicBezTo>
                  <a:pt x="0" y="31298"/>
                  <a:pt x="31298" y="0"/>
                  <a:pt x="69905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DF021-3A1F-51AD-D48A-7E42F86F03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1294" y="1443789"/>
            <a:ext cx="5397237" cy="485423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1800" dirty="0"/>
              <a:t>We continue to work closely to refer suitable patients to be seen initially by local Community Pharmacies. </a:t>
            </a:r>
          </a:p>
          <a:p>
            <a:r>
              <a:rPr lang="en-US" sz="1800" dirty="0"/>
              <a:t>We typically make between 400 and 600 referrals a month/</a:t>
            </a:r>
          </a:p>
          <a:p>
            <a:r>
              <a:rPr lang="en-US" sz="1800" dirty="0"/>
              <a:t> The Community Pharmacies have our direct number and can refer back urgently, any case they think we need to see, but this is </a:t>
            </a:r>
            <a:r>
              <a:rPr lang="en-US" sz="1800" b="1" dirty="0"/>
              <a:t>typically only a few per 100</a:t>
            </a:r>
            <a:r>
              <a:rPr lang="en-US" sz="1800" dirty="0"/>
              <a:t>. </a:t>
            </a:r>
          </a:p>
          <a:p>
            <a:r>
              <a:rPr lang="en-US" sz="1800" dirty="0"/>
              <a:t> Following that,  up to 5 patients  per 100 need a routine GP/ANP follow up appointment</a:t>
            </a:r>
          </a:p>
          <a:p>
            <a:pPr marL="0" indent="0">
              <a:buNone/>
            </a:pPr>
            <a:r>
              <a:rPr lang="en-US" sz="1800" dirty="0"/>
              <a:t>so</a:t>
            </a:r>
          </a:p>
          <a:p>
            <a:pPr marL="0" indent="0">
              <a:buNone/>
            </a:pPr>
            <a:r>
              <a:rPr lang="en-US" sz="1800" b="1" dirty="0"/>
              <a:t>about 90-95 appointments are saved for every 100 referred</a:t>
            </a:r>
          </a:p>
          <a:p>
            <a:pPr marL="0" indent="0">
              <a:buNone/>
            </a:pPr>
            <a:r>
              <a:rPr lang="en-US" sz="1800" dirty="0"/>
              <a:t>which has greatly increased our capacity to deal with those patients who have greater needs, such as younger children, the elderly/frail, complex patients or those with mental health or learning disabilities. </a:t>
            </a:r>
          </a:p>
          <a:p>
            <a:endParaRPr lang="en-US" sz="1500" b="1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533DF362-939D-4EEE-8DC4-6B54607E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198">
            <a:off x="1539683" y="162676"/>
            <a:ext cx="4083433" cy="4083433"/>
          </a:xfrm>
          <a:prstGeom prst="arc">
            <a:avLst>
              <a:gd name="adj1" fmla="val 17445962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37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C09F470-D4BA-A44A-6E60-87C62D54C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GB" b="1" dirty="0"/>
              <a:t>Community Pharmacist Training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 descr="A person lying on a couch&#10;&#10;AI-generated content may be incorrect.">
            <a:extLst>
              <a:ext uri="{FF2B5EF4-FFF2-40B4-BE49-F238E27FC236}">
                <a16:creationId xmlns:a16="http://schemas.microsoft.com/office/drawing/2014/main" id="{FACA875E-BB9F-3883-3264-9EB4EFF75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8FC375-AA32-533C-F4C3-C2F77DDB3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805056"/>
            <a:ext cx="5593856" cy="45734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Community Pharmacies are trained and funded to see patients over the age of 1 with a wide variety of conditions. Common conditions include: </a:t>
            </a:r>
          </a:p>
          <a:p>
            <a:r>
              <a:rPr lang="en-GB" sz="1800" dirty="0"/>
              <a:t>colds</a:t>
            </a:r>
          </a:p>
          <a:p>
            <a:r>
              <a:rPr lang="en-GB" sz="1800" dirty="0"/>
              <a:t>coughs</a:t>
            </a:r>
          </a:p>
          <a:p>
            <a:r>
              <a:rPr lang="en-GB" sz="1800" dirty="0"/>
              <a:t> sore eyes</a:t>
            </a:r>
          </a:p>
          <a:p>
            <a:r>
              <a:rPr lang="en-GB" sz="1800" dirty="0"/>
              <a:t>hay fever</a:t>
            </a:r>
          </a:p>
          <a:p>
            <a:r>
              <a:rPr lang="en-GB" sz="1800" dirty="0"/>
              <a:t>pain </a:t>
            </a:r>
          </a:p>
          <a:p>
            <a:r>
              <a:rPr lang="en-GB" sz="1800" dirty="0"/>
              <a:t>skin issues</a:t>
            </a:r>
          </a:p>
          <a:p>
            <a:pPr marL="0" indent="0">
              <a:buNone/>
            </a:pPr>
            <a:r>
              <a:rPr lang="en-GB" sz="1800" dirty="0"/>
              <a:t>They can also dispense medication such as antibiotics, if needed, for 7 common conditions: </a:t>
            </a:r>
          </a:p>
          <a:p>
            <a:pPr marL="0" indent="0">
              <a:buNone/>
            </a:pPr>
            <a:r>
              <a:rPr lang="en-GB" sz="1800" dirty="0"/>
              <a:t>The following table shows the 7 conditions pharmacists can manage across various age ranges.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7956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A833CD-9FB7-0530-D1FA-2C5DA72E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anchor="ctr">
            <a:normAutofit/>
          </a:bodyPr>
          <a:lstStyle/>
          <a:p>
            <a:r>
              <a:rPr lang="en-GB" sz="4800" dirty="0"/>
              <a:t>Seven Conditions pharmacists can manage across various age ranges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AB0CC4-F69D-2778-1B5D-701C0D24C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26955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11A709-2B70-06EE-E099-75B75C27EC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923856"/>
              </p:ext>
            </p:extLst>
          </p:nvPr>
        </p:nvGraphicFramePr>
        <p:xfrm>
          <a:off x="838200" y="1862408"/>
          <a:ext cx="10512548" cy="441634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6427159">
                  <a:extLst>
                    <a:ext uri="{9D8B030D-6E8A-4147-A177-3AD203B41FA5}">
                      <a16:colId xmlns:a16="http://schemas.microsoft.com/office/drawing/2014/main" val="4294946974"/>
                    </a:ext>
                  </a:extLst>
                </a:gridCol>
                <a:gridCol w="4085389">
                  <a:extLst>
                    <a:ext uri="{9D8B030D-6E8A-4147-A177-3AD203B41FA5}">
                      <a16:colId xmlns:a16="http://schemas.microsoft.com/office/drawing/2014/main" val="947099633"/>
                    </a:ext>
                  </a:extLst>
                </a:gridCol>
              </a:tblGrid>
              <a:tr h="5949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700" b="0" cap="all" spc="150">
                          <a:solidFill>
                            <a:schemeClr val="lt1"/>
                          </a:solidFill>
                          <a:effectLst/>
                        </a:rPr>
                        <a:t>Clinical pathway</a:t>
                      </a:r>
                      <a:endParaRPr lang="en-GB" sz="1700" b="0" cap="all" spc="150">
                        <a:solidFill>
                          <a:schemeClr val="lt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700" b="0" cap="all" spc="150">
                          <a:solidFill>
                            <a:schemeClr val="lt1"/>
                          </a:solidFill>
                          <a:effectLst/>
                        </a:rPr>
                        <a:t>Age range</a:t>
                      </a:r>
                      <a:endParaRPr lang="en-GB" sz="1700" b="0" cap="all" spc="150">
                        <a:solidFill>
                          <a:schemeClr val="lt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855105"/>
                  </a:ext>
                </a:extLst>
              </a:tr>
              <a:tr h="545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cap="none" spc="0">
                          <a:solidFill>
                            <a:schemeClr val="tx1"/>
                          </a:solidFill>
                          <a:effectLst/>
                        </a:rPr>
                        <a:t>Acute otitis media*</a:t>
                      </a:r>
                      <a:endParaRPr lang="en-GB" sz="1400" b="1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cap="none" spc="0">
                          <a:solidFill>
                            <a:schemeClr val="tx1"/>
                          </a:solidFill>
                          <a:effectLst/>
                        </a:rPr>
                        <a:t>1 to 17 years</a:t>
                      </a:r>
                      <a:endParaRPr lang="en-GB" sz="14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661204"/>
                  </a:ext>
                </a:extLst>
              </a:tr>
              <a:tr h="545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cap="none" spc="0">
                          <a:solidFill>
                            <a:schemeClr val="tx1"/>
                          </a:solidFill>
                          <a:effectLst/>
                        </a:rPr>
                        <a:t>Impetigo</a:t>
                      </a:r>
                      <a:endParaRPr lang="en-GB" sz="1400" b="1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cap="none" spc="0">
                          <a:solidFill>
                            <a:schemeClr val="tx1"/>
                          </a:solidFill>
                          <a:effectLst/>
                        </a:rPr>
                        <a:t>1 year and over</a:t>
                      </a:r>
                      <a:endParaRPr lang="en-GB" sz="14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47132"/>
                  </a:ext>
                </a:extLst>
              </a:tr>
              <a:tr h="545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cap="none" spc="0">
                          <a:solidFill>
                            <a:schemeClr val="tx1"/>
                          </a:solidFill>
                          <a:effectLst/>
                        </a:rPr>
                        <a:t>Infected insect bites</a:t>
                      </a:r>
                      <a:endParaRPr lang="en-GB" sz="1400" b="1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cap="none" spc="0">
                          <a:solidFill>
                            <a:schemeClr val="tx1"/>
                          </a:solidFill>
                          <a:effectLst/>
                        </a:rPr>
                        <a:t>1 year and over</a:t>
                      </a:r>
                      <a:endParaRPr lang="en-GB" sz="14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121161"/>
                  </a:ext>
                </a:extLst>
              </a:tr>
              <a:tr h="545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cap="none" spc="0">
                          <a:solidFill>
                            <a:schemeClr val="tx1"/>
                          </a:solidFill>
                          <a:effectLst/>
                        </a:rPr>
                        <a:t>Shingles</a:t>
                      </a:r>
                      <a:endParaRPr lang="en-GB" sz="1400" b="1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cap="none" spc="0">
                          <a:solidFill>
                            <a:schemeClr val="tx1"/>
                          </a:solidFill>
                          <a:effectLst/>
                        </a:rPr>
                        <a:t>18 years and over</a:t>
                      </a:r>
                      <a:endParaRPr lang="en-GB" sz="14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268116"/>
                  </a:ext>
                </a:extLst>
              </a:tr>
              <a:tr h="545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cap="none" spc="0">
                          <a:solidFill>
                            <a:schemeClr val="tx1"/>
                          </a:solidFill>
                          <a:effectLst/>
                        </a:rPr>
                        <a:t>Sinusitis</a:t>
                      </a:r>
                      <a:endParaRPr lang="en-GB" sz="1400" b="1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cap="none" spc="0">
                          <a:solidFill>
                            <a:schemeClr val="tx1"/>
                          </a:solidFill>
                          <a:effectLst/>
                        </a:rPr>
                        <a:t>12 years and over</a:t>
                      </a:r>
                      <a:endParaRPr lang="en-GB" sz="14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76113"/>
                  </a:ext>
                </a:extLst>
              </a:tr>
              <a:tr h="545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cap="none" spc="0">
                          <a:solidFill>
                            <a:schemeClr val="tx1"/>
                          </a:solidFill>
                          <a:effectLst/>
                        </a:rPr>
                        <a:t>Sore throat</a:t>
                      </a:r>
                      <a:endParaRPr lang="en-GB" sz="1400" b="1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cap="none" spc="0">
                          <a:solidFill>
                            <a:schemeClr val="tx1"/>
                          </a:solidFill>
                          <a:effectLst/>
                        </a:rPr>
                        <a:t>5 years and over</a:t>
                      </a:r>
                      <a:endParaRPr lang="en-GB" sz="14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726281"/>
                  </a:ext>
                </a:extLst>
              </a:tr>
              <a:tr h="545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1" cap="none" spc="0">
                          <a:solidFill>
                            <a:schemeClr val="tx1"/>
                          </a:solidFill>
                          <a:effectLst/>
                        </a:rPr>
                        <a:t>Uncomplicated urinary tract infections</a:t>
                      </a:r>
                      <a:endParaRPr lang="en-GB" sz="1400" b="1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cap="none" spc="0">
                          <a:solidFill>
                            <a:schemeClr val="tx1"/>
                          </a:solidFill>
                          <a:effectLst/>
                        </a:rPr>
                        <a:t>Women 16-64 years</a:t>
                      </a:r>
                      <a:endParaRPr lang="en-GB" sz="14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147102" marR="147102" marT="147102" marB="14710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198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84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A group of people in circles&#10;&#10;AI-generated content may be incorrect.">
            <a:extLst>
              <a:ext uri="{FF2B5EF4-FFF2-40B4-BE49-F238E27FC236}">
                <a16:creationId xmlns:a16="http://schemas.microsoft.com/office/drawing/2014/main" id="{05FEB62A-643E-4753-D831-8DB854703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3182" y="912890"/>
            <a:ext cx="4777381" cy="486247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005EEF-A978-6A35-7219-6C50A527D772}"/>
              </a:ext>
            </a:extLst>
          </p:cNvPr>
          <p:cNvSpPr txBox="1"/>
          <p:nvPr/>
        </p:nvSpPr>
        <p:spPr>
          <a:xfrm>
            <a:off x="5894962" y="1984443"/>
            <a:ext cx="5458838" cy="419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effectLst/>
              </a:rPr>
              <a:t>The </a:t>
            </a:r>
            <a:r>
              <a:rPr lang="en-US" sz="2800" u="sng" dirty="0">
                <a:effectLst/>
                <a:hlinkClick r:id="rId4"/>
              </a:rPr>
              <a:t>publics perception of community pharmacy survey</a:t>
            </a:r>
            <a:r>
              <a:rPr lang="en-US" sz="2800" dirty="0">
                <a:effectLst/>
              </a:rPr>
              <a:t> found that over 90% of patients who sought guidance from a community pharmacy within the past year reported receiving good advice.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effectLst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1DC83A-4B04-C1A5-2A4C-2EA421F671ED}"/>
              </a:ext>
            </a:extLst>
          </p:cNvPr>
          <p:cNvSpPr txBox="1"/>
          <p:nvPr/>
        </p:nvSpPr>
        <p:spPr>
          <a:xfrm>
            <a:off x="9737482" y="6657945"/>
            <a:ext cx="245451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plantae.org/plantaepresents-finding-ways-to-enhance-the-science-public-percep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211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9D10D79-1CC2-14E3-C548-45C38D763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" b="1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448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1191</Words>
  <Application>Microsoft Office PowerPoint</Application>
  <PresentationFormat>Widescreen</PresentationFormat>
  <Paragraphs>360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Aptos Narrow</vt:lpstr>
      <vt:lpstr>Arial</vt:lpstr>
      <vt:lpstr>Calibri</vt:lpstr>
      <vt:lpstr>Office Theme</vt:lpstr>
      <vt:lpstr>     </vt:lpstr>
      <vt:lpstr>PowerPoint Presentation</vt:lpstr>
      <vt:lpstr>PowerPoint Presentation</vt:lpstr>
      <vt:lpstr>Respiratory Diagnostic Hub at St Mary’s </vt:lpstr>
      <vt:lpstr>Pharmacy First</vt:lpstr>
      <vt:lpstr>Community Pharmacist Training</vt:lpstr>
      <vt:lpstr>Seven Conditions pharmacists can manage across various age ranges</vt:lpstr>
      <vt:lpstr>PowerPoint Presentation</vt:lpstr>
      <vt:lpstr>PowerPoint Presentation</vt:lpstr>
      <vt:lpstr>PowerPoint Presentation</vt:lpstr>
      <vt:lpstr>Urgent Medication</vt:lpstr>
      <vt:lpstr>PowerPoint Presentation</vt:lpstr>
      <vt:lpstr>Information on How to Request Repeat Prescriptions</vt:lpstr>
      <vt:lpstr>PowerPoint Presentation</vt:lpstr>
      <vt:lpstr>  In Summary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Holburn</dc:creator>
  <cp:lastModifiedBy>Anne Holburn</cp:lastModifiedBy>
  <cp:revision>10</cp:revision>
  <dcterms:created xsi:type="dcterms:W3CDTF">2026-01-12T12:38:49Z</dcterms:created>
  <dcterms:modified xsi:type="dcterms:W3CDTF">2026-01-14T08:59:36Z</dcterms:modified>
</cp:coreProperties>
</file>