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76" r:id="rId4"/>
    <p:sldId id="280" r:id="rId5"/>
    <p:sldId id="277" r:id="rId6"/>
    <p:sldId id="284" r:id="rId7"/>
    <p:sldId id="285" r:id="rId8"/>
    <p:sldId id="278" r:id="rId9"/>
    <p:sldId id="279" r:id="rId10"/>
    <p:sldId id="257" r:id="rId11"/>
    <p:sldId id="283" r:id="rId12"/>
    <p:sldId id="270" r:id="rId13"/>
    <p:sldId id="271" r:id="rId14"/>
    <p:sldId id="273"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6" d="100"/>
          <a:sy n="106" d="100"/>
        </p:scale>
        <p:origin x="12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30C105-295D-4285-9055-950616FAEEAF}" type="datetimeFigureOut">
              <a:rPr lang="en-GB" smtClean="0"/>
              <a:t>16/01/2026</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22AC6767-CB46-4657-9FBC-227B248B1554}"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0262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0C105-295D-4285-9055-950616FAEEAF}" type="datetimeFigureOut">
              <a:rPr lang="en-GB" smtClean="0"/>
              <a:t>16/01/2026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AC6767-CB46-4657-9FBC-227B248B1554}"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0546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0C105-295D-4285-9055-950616FAEEAF}" type="datetimeFigureOut">
              <a:rPr lang="en-GB" smtClean="0"/>
              <a:t>16/01/2026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AC6767-CB46-4657-9FBC-227B248B1554}"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409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30C105-295D-4285-9055-950616FAEEAF}" type="datetimeFigureOut">
              <a:rPr lang="en-GB" smtClean="0"/>
              <a:t>16/01/2026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AC6767-CB46-4657-9FBC-227B248B1554}"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141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30C105-295D-4285-9055-950616FAEEAF}" type="datetimeFigureOut">
              <a:rPr lang="en-GB" smtClean="0"/>
              <a:t>16/01/2026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AC6767-CB46-4657-9FBC-227B248B1554}"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9012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30C105-295D-4285-9055-950616FAEEAF}" type="datetimeFigureOut">
              <a:rPr lang="en-GB" smtClean="0"/>
              <a:t>16/01/2026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AC6767-CB46-4657-9FBC-227B248B1554}"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5622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30C105-295D-4285-9055-950616FAEEAF}" type="datetimeFigureOut">
              <a:rPr lang="en-GB" smtClean="0"/>
              <a:t>16/01/2026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AC6767-CB46-4657-9FBC-227B248B1554}"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6355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30C105-295D-4285-9055-950616FAEEAF}" type="datetimeFigureOut">
              <a:rPr lang="en-GB" smtClean="0"/>
              <a:t>16/01/2026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AC6767-CB46-4657-9FBC-227B248B1554}"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790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30C105-295D-4285-9055-950616FAEEAF}" type="datetimeFigureOut">
              <a:rPr lang="en-GB" smtClean="0"/>
              <a:t>16/01/2026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AC6767-CB46-4657-9FBC-227B248B1554}" type="slidenum">
              <a:rPr lang="en-GB" smtClean="0"/>
              <a:t>‹#›</a:t>
            </a:fld>
            <a:endParaRPr lang="en-GB"/>
          </a:p>
        </p:txBody>
      </p:sp>
    </p:spTree>
    <p:extLst>
      <p:ext uri="{BB962C8B-B14F-4D97-AF65-F5344CB8AC3E}">
        <p14:creationId xmlns:p14="http://schemas.microsoft.com/office/powerpoint/2010/main" val="3454785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30C105-295D-4285-9055-950616FAEEAF}" type="datetimeFigureOut">
              <a:rPr lang="en-GB" smtClean="0"/>
              <a:t>16/01/2026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AC6767-CB46-4657-9FBC-227B248B1554}"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9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C30C105-295D-4285-9055-950616FAEEAF}" type="datetimeFigureOut">
              <a:rPr lang="en-GB" smtClean="0"/>
              <a:t>16/01/2026</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22AC6767-CB46-4657-9FBC-227B248B1554}"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8707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C30C105-295D-4285-9055-950616FAEEAF}" type="datetimeFigureOut">
              <a:rPr lang="en-GB" smtClean="0"/>
              <a:t>16/01/2026</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2AC6767-CB46-4657-9FBC-227B248B1554}"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033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icpedia.org/post-it-note/o/objectives.html"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s://timestablechart.z21.web.core.windows.net/highblood-pressure-chart.html"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pikist.com/free-photo-oqsom"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hyperlink" Target="https://blogs.ubc.ca/communicatingscience2018w111/tag/health/" TargetMode="Externa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s://www.publicdomainpictures.net/en/view-image.php?image=290460&amp;picture=questions-amp-answ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lubentreprise.fr/gestion-comptabilite/comptable-business-plan/"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s://myrealestate.in/blog/moving-into-new-apartment-learn-these-social-etiquettes-to-befriend-your-neighbours/"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s://www.dreamstime.com/teamwork-multi-ethnic-multicultural-people-who-work-well-together-teamwork-concept-collaborate-cooperate-harmony-image258896430"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omentumpeople.co.uk/training/medication-training/respiratory-trainin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r.inspiredpencil.com/pictures-2023/digital-citizenship-pictures"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s://microbenotes.com/disease-prevention/"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lack and white logo&#10;&#10;Description automatically generated">
            <a:extLst>
              <a:ext uri="{FF2B5EF4-FFF2-40B4-BE49-F238E27FC236}">
                <a16:creationId xmlns:a16="http://schemas.microsoft.com/office/drawing/2014/main" id="{1E25FD4A-CE70-B0DD-2196-7A7C7EA6A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303" y="1119116"/>
            <a:ext cx="6759194" cy="2213635"/>
          </a:xfrm>
          <a:prstGeom prst="rect">
            <a:avLst/>
          </a:prstGeom>
        </p:spPr>
      </p:pic>
      <p:sp>
        <p:nvSpPr>
          <p:cNvPr id="2" name="Title 1">
            <a:extLst>
              <a:ext uri="{FF2B5EF4-FFF2-40B4-BE49-F238E27FC236}">
                <a16:creationId xmlns:a16="http://schemas.microsoft.com/office/drawing/2014/main" id="{FAAE632E-654D-5BBA-EDD3-A29CF2B89053}"/>
              </a:ext>
            </a:extLst>
          </p:cNvPr>
          <p:cNvSpPr>
            <a:spLocks noGrp="1"/>
          </p:cNvSpPr>
          <p:nvPr>
            <p:ph type="ctrTitle"/>
          </p:nvPr>
        </p:nvSpPr>
        <p:spPr>
          <a:xfrm>
            <a:off x="1289304" y="3429000"/>
            <a:ext cx="8921672" cy="1713305"/>
          </a:xfrm>
        </p:spPr>
        <p:txBody>
          <a:bodyPr anchor="b">
            <a:normAutofit/>
          </a:bodyPr>
          <a:lstStyle/>
          <a:p>
            <a:pPr algn="l"/>
            <a:br>
              <a:rPr lang="en-GB" sz="2000" b="1"/>
            </a:br>
            <a:r>
              <a:rPr lang="en-GB" sz="2000" b="1"/>
              <a:t> </a:t>
            </a:r>
            <a:br>
              <a:rPr lang="en-GB" sz="2000" b="1"/>
            </a:br>
            <a:br>
              <a:rPr lang="en-GB" sz="2000" b="1"/>
            </a:br>
            <a:br>
              <a:rPr lang="en-GB" sz="2000"/>
            </a:br>
            <a:endParaRPr lang="en-GB" sz="2000"/>
          </a:p>
        </p:txBody>
      </p:sp>
      <p:sp>
        <p:nvSpPr>
          <p:cNvPr id="4" name="TextBox 3">
            <a:extLst>
              <a:ext uri="{FF2B5EF4-FFF2-40B4-BE49-F238E27FC236}">
                <a16:creationId xmlns:a16="http://schemas.microsoft.com/office/drawing/2014/main" id="{CA1B949C-ECE2-683D-6112-191ADF54C334}"/>
              </a:ext>
            </a:extLst>
          </p:cNvPr>
          <p:cNvSpPr txBox="1"/>
          <p:nvPr/>
        </p:nvSpPr>
        <p:spPr>
          <a:xfrm>
            <a:off x="2172832" y="4218915"/>
            <a:ext cx="7251825" cy="646331"/>
          </a:xfrm>
          <a:prstGeom prst="rect">
            <a:avLst/>
          </a:prstGeom>
          <a:noFill/>
        </p:spPr>
        <p:txBody>
          <a:bodyPr wrap="square" rtlCol="0">
            <a:spAutoFit/>
          </a:bodyPr>
          <a:lstStyle/>
          <a:p>
            <a:r>
              <a:rPr lang="en-GB" dirty="0"/>
              <a:t>Shore Medical PPG Focus Group Meeting 16</a:t>
            </a:r>
            <a:r>
              <a:rPr lang="en-GB" baseline="30000" dirty="0"/>
              <a:t>th</a:t>
            </a:r>
            <a:r>
              <a:rPr lang="en-GB" dirty="0"/>
              <a:t> July 2025</a:t>
            </a:r>
          </a:p>
          <a:p>
            <a:r>
              <a:rPr lang="en-GB" b="1" dirty="0"/>
              <a:t>Shore Medical update</a:t>
            </a:r>
          </a:p>
        </p:txBody>
      </p:sp>
    </p:spTree>
    <p:extLst>
      <p:ext uri="{BB962C8B-B14F-4D97-AF65-F5344CB8AC3E}">
        <p14:creationId xmlns:p14="http://schemas.microsoft.com/office/powerpoint/2010/main" val="539412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B348C438-B520-E738-61DC-9752161D2DA3}"/>
              </a:ext>
            </a:extLst>
          </p:cNvPr>
          <p:cNvSpPr>
            <a:spLocks noGrp="1"/>
          </p:cNvSpPr>
          <p:nvPr>
            <p:ph type="title"/>
          </p:nvPr>
        </p:nvSpPr>
        <p:spPr>
          <a:xfrm>
            <a:off x="7218030" y="804520"/>
            <a:ext cx="3520367" cy="1049235"/>
          </a:xfrm>
        </p:spPr>
        <p:txBody>
          <a:bodyPr>
            <a:normAutofit fontScale="90000"/>
          </a:bodyPr>
          <a:lstStyle/>
          <a:p>
            <a:r>
              <a:rPr lang="en-GB" b="1" dirty="0"/>
              <a:t>Shore Medical Objectives </a:t>
            </a:r>
          </a:p>
        </p:txBody>
      </p:sp>
      <p:sp>
        <p:nvSpPr>
          <p:cNvPr id="15" name="Rectangle 14">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7" name="Group 16">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18" name="Rectangle 17">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picture containing office supplies, text, pen, office equipment&#10;&#10;Description automatically generated">
            <a:extLst>
              <a:ext uri="{FF2B5EF4-FFF2-40B4-BE49-F238E27FC236}">
                <a16:creationId xmlns:a16="http://schemas.microsoft.com/office/drawing/2014/main" id="{1DF1B859-5B2F-F4B3-1264-A775888E4E9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289" r="5404"/>
          <a:stretch/>
        </p:blipFill>
        <p:spPr>
          <a:xfrm>
            <a:off x="1271223" y="1116345"/>
            <a:ext cx="4825148" cy="3866172"/>
          </a:xfrm>
          <a:prstGeom prst="rect">
            <a:avLst/>
          </a:prstGeom>
        </p:spPr>
      </p:pic>
      <p:sp>
        <p:nvSpPr>
          <p:cNvPr id="3" name="Content Placeholder 2">
            <a:extLst>
              <a:ext uri="{FF2B5EF4-FFF2-40B4-BE49-F238E27FC236}">
                <a16:creationId xmlns:a16="http://schemas.microsoft.com/office/drawing/2014/main" id="{BFC01A4C-1AE0-F7C9-4547-95A65FB18651}"/>
              </a:ext>
            </a:extLst>
          </p:cNvPr>
          <p:cNvSpPr>
            <a:spLocks noGrp="1"/>
          </p:cNvSpPr>
          <p:nvPr>
            <p:ph idx="1"/>
          </p:nvPr>
        </p:nvSpPr>
        <p:spPr>
          <a:xfrm>
            <a:off x="7218029" y="2015732"/>
            <a:ext cx="3520368" cy="3450613"/>
          </a:xfrm>
        </p:spPr>
        <p:txBody>
          <a:bodyPr>
            <a:normAutofit/>
          </a:bodyPr>
          <a:lstStyle/>
          <a:p>
            <a:pPr marL="0" indent="0">
              <a:lnSpc>
                <a:spcPct val="110000"/>
              </a:lnSpc>
              <a:buNone/>
            </a:pPr>
            <a:r>
              <a:rPr lang="en-GB" sz="1300" dirty="0"/>
              <a:t>To fulfil our contractual obligations – we have no influence over these</a:t>
            </a:r>
          </a:p>
          <a:p>
            <a:pPr marL="0" indent="0">
              <a:lnSpc>
                <a:spcPct val="110000"/>
              </a:lnSpc>
              <a:buNone/>
            </a:pPr>
            <a:r>
              <a:rPr lang="en-GB" sz="1300" dirty="0"/>
              <a:t>Our focus for this year and potentially next year will be on three areas:</a:t>
            </a:r>
          </a:p>
          <a:p>
            <a:pPr>
              <a:lnSpc>
                <a:spcPct val="110000"/>
              </a:lnSpc>
            </a:pPr>
            <a:r>
              <a:rPr lang="en-GB" sz="1300" dirty="0"/>
              <a:t>Recruitment and Retention</a:t>
            </a:r>
          </a:p>
          <a:p>
            <a:pPr>
              <a:lnSpc>
                <a:spcPct val="110000"/>
              </a:lnSpc>
            </a:pPr>
            <a:r>
              <a:rPr lang="en-GB" sz="1300" dirty="0"/>
              <a:t>Improving Inequalities in Health Care</a:t>
            </a:r>
          </a:p>
          <a:p>
            <a:pPr>
              <a:lnSpc>
                <a:spcPct val="110000"/>
              </a:lnSpc>
            </a:pPr>
            <a:r>
              <a:rPr lang="en-GB" sz="1300" dirty="0"/>
              <a:t>Improving Digital Access uptake for patients</a:t>
            </a:r>
          </a:p>
        </p:txBody>
      </p:sp>
      <p:pic>
        <p:nvPicPr>
          <p:cNvPr id="21" name="Picture 20">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3" name="Straight Connector 22">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043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ood pressure gauge with text overlay&#10;&#10;AI-generated content may be incorrect.">
            <a:extLst>
              <a:ext uri="{FF2B5EF4-FFF2-40B4-BE49-F238E27FC236}">
                <a16:creationId xmlns:a16="http://schemas.microsoft.com/office/drawing/2014/main" id="{927C2D17-43B3-DD93-BD11-A4657A612E88}"/>
              </a:ext>
            </a:extLst>
          </p:cNvPr>
          <p:cNvPicPr>
            <a:picLocks noChangeAspect="1"/>
          </p:cNvPicPr>
          <p:nvPr/>
        </p:nvPicPr>
        <p:blipFill>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967" r="1" b="41282"/>
          <a:stretch>
            <a:fillRect/>
          </a:stretch>
        </p:blipFill>
        <p:spPr>
          <a:xfrm>
            <a:off x="-645746" y="-1562862"/>
            <a:ext cx="13153292" cy="8420852"/>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6" name="Rectangle 2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D77F7294-F1DF-CC40-F026-3382BE418C04}"/>
              </a:ext>
            </a:extLst>
          </p:cNvPr>
          <p:cNvSpPr>
            <a:spLocks noGrp="1"/>
          </p:cNvSpPr>
          <p:nvPr>
            <p:ph type="title"/>
          </p:nvPr>
        </p:nvSpPr>
        <p:spPr>
          <a:xfrm>
            <a:off x="685800" y="1193800"/>
            <a:ext cx="3219171" cy="4699000"/>
          </a:xfrm>
        </p:spPr>
        <p:txBody>
          <a:bodyPr anchor="ctr">
            <a:normAutofit/>
          </a:bodyPr>
          <a:lstStyle/>
          <a:p>
            <a:r>
              <a:rPr lang="en-GB" sz="2700" dirty="0"/>
              <a:t>Hypertension event/Campaign</a:t>
            </a:r>
          </a:p>
        </p:txBody>
      </p:sp>
      <p:cxnSp>
        <p:nvCxnSpPr>
          <p:cNvPr id="28" name="Straight Connector 2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5853119-76C0-1FBD-2F24-B260D126A2CA}"/>
              </a:ext>
            </a:extLst>
          </p:cNvPr>
          <p:cNvSpPr>
            <a:spLocks noGrp="1"/>
          </p:cNvSpPr>
          <p:nvPr>
            <p:ph idx="1"/>
          </p:nvPr>
        </p:nvSpPr>
        <p:spPr>
          <a:xfrm>
            <a:off x="4738259" y="443732"/>
            <a:ext cx="7361375" cy="6414258"/>
          </a:xfrm>
        </p:spPr>
        <p:txBody>
          <a:bodyPr anchor="ctr">
            <a:noAutofit/>
          </a:bodyPr>
          <a:lstStyle/>
          <a:p>
            <a:pPr marL="0" indent="0">
              <a:lnSpc>
                <a:spcPct val="110000"/>
              </a:lnSpc>
              <a:buClr>
                <a:srgbClr val="F48A70"/>
              </a:buClr>
              <a:buNone/>
            </a:pPr>
            <a:r>
              <a:rPr lang="en-GB" sz="1600" dirty="0"/>
              <a:t>Hypertension is the highest rate of avoidable death.</a:t>
            </a:r>
          </a:p>
          <a:p>
            <a:pPr marL="0" indent="0">
              <a:lnSpc>
                <a:spcPct val="110000"/>
              </a:lnSpc>
              <a:buClr>
                <a:srgbClr val="F48A70"/>
              </a:buClr>
              <a:buNone/>
            </a:pPr>
            <a:r>
              <a:rPr lang="en-GB" sz="1600" dirty="0"/>
              <a:t>Shore Medical is hosting an event targeting non -responders of uncontrolled hypertension (blood pressure)</a:t>
            </a:r>
          </a:p>
          <a:p>
            <a:pPr marL="0" indent="0">
              <a:lnSpc>
                <a:spcPct val="110000"/>
              </a:lnSpc>
              <a:buClr>
                <a:srgbClr val="F48A70"/>
              </a:buClr>
              <a:buNone/>
            </a:pPr>
            <a:r>
              <a:rPr lang="en-GB" sz="1600" dirty="0"/>
              <a:t>Two specific groups are being targeted:</a:t>
            </a:r>
          </a:p>
          <a:p>
            <a:pPr>
              <a:lnSpc>
                <a:spcPct val="110000"/>
              </a:lnSpc>
              <a:buClr>
                <a:srgbClr val="F48A70"/>
              </a:buClr>
            </a:pPr>
            <a:r>
              <a:rPr lang="en-GB" sz="1600" dirty="0"/>
              <a:t>Ethnic minorities </a:t>
            </a:r>
          </a:p>
          <a:p>
            <a:pPr>
              <a:lnSpc>
                <a:spcPct val="110000"/>
              </a:lnSpc>
              <a:buClr>
                <a:srgbClr val="F48A70"/>
              </a:buClr>
            </a:pPr>
            <a:r>
              <a:rPr lang="en-GB" sz="1600" dirty="0"/>
              <a:t>Deprivation groups</a:t>
            </a:r>
          </a:p>
          <a:p>
            <a:pPr marL="0" indent="0">
              <a:lnSpc>
                <a:spcPct val="110000"/>
              </a:lnSpc>
              <a:buClr>
                <a:srgbClr val="F48A70"/>
              </a:buClr>
              <a:buNone/>
            </a:pPr>
            <a:r>
              <a:rPr lang="en-GB" sz="1600" dirty="0"/>
              <a:t>Patients will be advised to bring home bp readings to the event., those that to will be entered be into a raffle (we are seeking  ppg volunteers to help with raffle and generally,  teas and Coffee etc)</a:t>
            </a:r>
          </a:p>
          <a:p>
            <a:pPr marL="0" indent="0">
              <a:lnSpc>
                <a:spcPct val="110000"/>
              </a:lnSpc>
              <a:buClr>
                <a:srgbClr val="F48A70"/>
              </a:buClr>
              <a:buNone/>
            </a:pPr>
            <a:r>
              <a:rPr lang="en-GB" sz="1600" dirty="0"/>
              <a:t>There will be a Hypertension Education talk from a GP,  digital support for the VISO app and the NHS app.  There will also be Health Care Assistant led education on smoke-stop and NHS health checks</a:t>
            </a:r>
          </a:p>
          <a:p>
            <a:pPr marL="0" indent="0">
              <a:lnSpc>
                <a:spcPct val="110000"/>
              </a:lnSpc>
              <a:buClr>
                <a:srgbClr val="F48A70"/>
              </a:buClr>
              <a:buNone/>
            </a:pPr>
            <a:r>
              <a:rPr lang="en-GB" sz="1600" dirty="0"/>
              <a:t>Venue – Talbot View Community Centre, 3 Alder Park, Poole, BH12 4AY</a:t>
            </a:r>
          </a:p>
          <a:p>
            <a:pPr marL="0" indent="0">
              <a:lnSpc>
                <a:spcPct val="110000"/>
              </a:lnSpc>
              <a:buClr>
                <a:srgbClr val="F48A70"/>
              </a:buClr>
              <a:buNone/>
            </a:pPr>
            <a:r>
              <a:rPr lang="en-GB" sz="1600" dirty="0"/>
              <a:t>Provisional date  to be confirmed is 20</a:t>
            </a:r>
            <a:r>
              <a:rPr lang="en-GB" sz="1600" baseline="30000" dirty="0"/>
              <a:t>th</a:t>
            </a:r>
            <a:r>
              <a:rPr lang="en-GB" sz="1600" dirty="0"/>
              <a:t> September 20025 - 9am to 1:30pm  - Two  sessions will run within that timeframe – attendance will be  pre-booked to the event.</a:t>
            </a:r>
          </a:p>
          <a:p>
            <a:pPr marL="0" indent="0">
              <a:lnSpc>
                <a:spcPct val="110000"/>
              </a:lnSpc>
              <a:buClr>
                <a:srgbClr val="F48A70"/>
              </a:buClr>
              <a:buNone/>
            </a:pPr>
            <a:r>
              <a:rPr lang="en-GB" sz="1600" dirty="0"/>
              <a:t>Stands/stalls  from   - Park Run, Livewell Dorset,  Active Dorset .  PPG to do a stand to promote and encourage new members .</a:t>
            </a:r>
          </a:p>
        </p:txBody>
      </p:sp>
      <p:sp>
        <p:nvSpPr>
          <p:cNvPr id="3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37664465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29" name="Picture 128">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0" name="Straight Connector 129">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32" name="Rectangle 131">
            <a:extLst>
              <a:ext uri="{FF2B5EF4-FFF2-40B4-BE49-F238E27FC236}">
                <a16:creationId xmlns:a16="http://schemas.microsoft.com/office/drawing/2014/main" id="{A27F90C0-6841-4262-975F-D9C3AB50C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22AE7EF9-769D-42F9-9430-F2DF739C9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A176B14F-080D-BA58-8683-27130D1A68A4}"/>
              </a:ext>
            </a:extLst>
          </p:cNvPr>
          <p:cNvSpPr>
            <a:spLocks noGrp="1"/>
          </p:cNvSpPr>
          <p:nvPr>
            <p:ph type="title"/>
          </p:nvPr>
        </p:nvSpPr>
        <p:spPr>
          <a:xfrm>
            <a:off x="1451579" y="1474970"/>
            <a:ext cx="4172213" cy="3152742"/>
          </a:xfrm>
        </p:spPr>
        <p:txBody>
          <a:bodyPr vert="horz" lIns="91440" tIns="45720" rIns="91440" bIns="45720" rtlCol="0" anchor="ctr">
            <a:normAutofit/>
          </a:bodyPr>
          <a:lstStyle/>
          <a:p>
            <a:pPr algn="ctr"/>
            <a:r>
              <a:rPr lang="en-US" sz="2400" b="1" dirty="0">
                <a:solidFill>
                  <a:schemeClr val="accent6"/>
                </a:solidFill>
              </a:rPr>
              <a:t>Statistics June 2025 data</a:t>
            </a:r>
          </a:p>
        </p:txBody>
      </p:sp>
      <p:pic>
        <p:nvPicPr>
          <p:cNvPr id="6" name="Content Placeholder 5" descr="A screenshot of a medical report&#10;&#10;AI-generated content may be incorrect.">
            <a:extLst>
              <a:ext uri="{FF2B5EF4-FFF2-40B4-BE49-F238E27FC236}">
                <a16:creationId xmlns:a16="http://schemas.microsoft.com/office/drawing/2014/main" id="{69F9FF1E-428F-3718-CB56-498DDEF8493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23792" y="473730"/>
            <a:ext cx="5647874" cy="5111818"/>
          </a:xfrm>
          <a:prstGeom prst="rect">
            <a:avLst/>
          </a:prstGeom>
        </p:spPr>
      </p:pic>
      <p:pic>
        <p:nvPicPr>
          <p:cNvPr id="126" name="Picture 125">
            <a:extLst>
              <a:ext uri="{FF2B5EF4-FFF2-40B4-BE49-F238E27FC236}">
                <a16:creationId xmlns:a16="http://schemas.microsoft.com/office/drawing/2014/main" id="{511E2EF0-3BCB-402C-B2C1-C6FC2BA744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28" name="Straight Connector 127">
            <a:extLst>
              <a:ext uri="{FF2B5EF4-FFF2-40B4-BE49-F238E27FC236}">
                <a16:creationId xmlns:a16="http://schemas.microsoft.com/office/drawing/2014/main" id="{BF68608F-34C2-43D6-84DB-5A870495E7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718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D7E8CC52-534D-25AB-D850-C8C7857A688D}"/>
              </a:ext>
            </a:extLst>
          </p:cNvPr>
          <p:cNvSpPr>
            <a:spLocks noGrp="1"/>
          </p:cNvSpPr>
          <p:nvPr>
            <p:ph type="title"/>
          </p:nvPr>
        </p:nvSpPr>
        <p:spPr>
          <a:xfrm>
            <a:off x="1451580" y="552092"/>
            <a:ext cx="3697365" cy="1462578"/>
          </a:xfrm>
        </p:spPr>
        <p:txBody>
          <a:bodyPr>
            <a:normAutofit/>
          </a:bodyPr>
          <a:lstStyle/>
          <a:p>
            <a:r>
              <a:rPr lang="en-GB" dirty="0"/>
              <a:t>Covid Uptake Spring Boosters 2025</a:t>
            </a:r>
          </a:p>
        </p:txBody>
      </p:sp>
      <p:sp>
        <p:nvSpPr>
          <p:cNvPr id="14" name="Rectangle 13">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24D952D6-F7B8-BDDA-4B49-98645FC0234F}"/>
              </a:ext>
            </a:extLst>
          </p:cNvPr>
          <p:cNvSpPr>
            <a:spLocks noGrp="1"/>
          </p:cNvSpPr>
          <p:nvPr>
            <p:ph idx="1"/>
          </p:nvPr>
        </p:nvSpPr>
        <p:spPr>
          <a:xfrm>
            <a:off x="1451581" y="2015732"/>
            <a:ext cx="3526523" cy="3450613"/>
          </a:xfrm>
        </p:spPr>
        <p:txBody>
          <a:bodyPr>
            <a:normAutofit/>
          </a:bodyPr>
          <a:lstStyle/>
          <a:p>
            <a:r>
              <a:rPr lang="en-GB" dirty="0"/>
              <a:t>COVID Vaccinations 	</a:t>
            </a:r>
          </a:p>
        </p:txBody>
      </p:sp>
      <p:grpSp>
        <p:nvGrpSpPr>
          <p:cNvPr id="16" name="Group 15">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17" name="Rectangle 16">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close-up of a doctor holding a syringe&#10;&#10;AI-generated content may be incorrect.">
            <a:extLst>
              <a:ext uri="{FF2B5EF4-FFF2-40B4-BE49-F238E27FC236}">
                <a16:creationId xmlns:a16="http://schemas.microsoft.com/office/drawing/2014/main" id="{858D169E-7B79-A8BD-7686-2498627337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4599" b="4"/>
          <a:stretch/>
        </p:blipFill>
        <p:spPr>
          <a:xfrm>
            <a:off x="6093926" y="1116345"/>
            <a:ext cx="4821551" cy="3866172"/>
          </a:xfrm>
          <a:prstGeom prst="rect">
            <a:avLst/>
          </a:prstGeom>
        </p:spPr>
      </p:pic>
      <p:pic>
        <p:nvPicPr>
          <p:cNvPr id="20" name="Picture 19">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2" name="Straight Connector 21">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432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hand injecting a person's arm&#10;&#10;AI-generated content may be incorrect.">
            <a:extLst>
              <a:ext uri="{FF2B5EF4-FFF2-40B4-BE49-F238E27FC236}">
                <a16:creationId xmlns:a16="http://schemas.microsoft.com/office/drawing/2014/main" id="{0AB0EF5E-356A-A343-F647-346CB2F4B34E}"/>
              </a:ext>
            </a:extLst>
          </p:cNvPr>
          <p:cNvPicPr>
            <a:picLocks noChangeAspect="1"/>
          </p:cNvPicPr>
          <p:nvPr/>
        </p:nvPicPr>
        <p:blipFill>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1336" b="1"/>
          <a:stretch>
            <a:fillRect/>
          </a:stretch>
        </p:blipFill>
        <p:spPr>
          <a:xfrm>
            <a:off x="305" y="10"/>
            <a:ext cx="12191695" cy="6857990"/>
          </a:xfrm>
          <a:prstGeom prst="rect">
            <a:avLst/>
          </a:prstGeom>
        </p:spPr>
      </p:pic>
      <p:sp>
        <p:nvSpPr>
          <p:cNvPr id="109"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91"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93" name="Rectangle 92">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F6A0ACE-A2AC-A2E1-E7D9-1D1EC1AF273B}"/>
              </a:ext>
            </a:extLst>
          </p:cNvPr>
          <p:cNvSpPr>
            <a:spLocks noGrp="1"/>
          </p:cNvSpPr>
          <p:nvPr>
            <p:ph type="title"/>
          </p:nvPr>
        </p:nvSpPr>
        <p:spPr>
          <a:xfrm>
            <a:off x="1130271" y="1193800"/>
            <a:ext cx="3193050" cy="4699000"/>
          </a:xfrm>
        </p:spPr>
        <p:txBody>
          <a:bodyPr anchor="ctr">
            <a:normAutofit/>
          </a:bodyPr>
          <a:lstStyle/>
          <a:p>
            <a:r>
              <a:rPr lang="en-GB" dirty="0"/>
              <a:t>Autumn covid vaccine programme</a:t>
            </a:r>
          </a:p>
        </p:txBody>
      </p:sp>
      <p:cxnSp>
        <p:nvCxnSpPr>
          <p:cNvPr id="95" name="Straight Connector 94">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890BBD0A-D047-2089-D48A-3918BE3987EA}"/>
              </a:ext>
            </a:extLst>
          </p:cNvPr>
          <p:cNvSpPr>
            <a:spLocks noGrp="1"/>
          </p:cNvSpPr>
          <p:nvPr>
            <p:ph idx="1"/>
          </p:nvPr>
        </p:nvSpPr>
        <p:spPr>
          <a:xfrm>
            <a:off x="4976636" y="540920"/>
            <a:ext cx="6937452" cy="6117024"/>
          </a:xfrm>
        </p:spPr>
        <p:txBody>
          <a:bodyPr anchor="ctr">
            <a:normAutofit lnSpcReduction="10000"/>
          </a:bodyPr>
          <a:lstStyle/>
          <a:p>
            <a:pPr marL="0" indent="0">
              <a:lnSpc>
                <a:spcPct val="110000"/>
              </a:lnSpc>
              <a:buClr>
                <a:srgbClr val="DC9D62"/>
              </a:buClr>
              <a:buNone/>
            </a:pPr>
            <a:r>
              <a:rPr lang="en-GB" sz="1300" dirty="0">
                <a:effectLst/>
                <a:latin typeface="Aptos" panose="020B0004020202020204" pitchFamily="34" charset="0"/>
                <a:ea typeface="Aptos" panose="020B0004020202020204" pitchFamily="34" charset="0"/>
                <a:cs typeface="Aptos" panose="020B0004020202020204" pitchFamily="34" charset="0"/>
              </a:rPr>
              <a:t> </a:t>
            </a:r>
          </a:p>
          <a:p>
            <a:pPr>
              <a:lnSpc>
                <a:spcPct val="110000"/>
              </a:lnSpc>
              <a:buClr>
                <a:srgbClr val="DC9D62"/>
              </a:buClr>
            </a:pPr>
            <a:r>
              <a:rPr lang="en-GB" sz="1800" dirty="0">
                <a:effectLst/>
                <a:latin typeface="Calibri" panose="020F0502020204030204" pitchFamily="34" charset="0"/>
                <a:ea typeface="Aptos" panose="020B0004020202020204" pitchFamily="34" charset="0"/>
                <a:cs typeface="Calibri" panose="020F0502020204030204" pitchFamily="34" charset="0"/>
              </a:rPr>
              <a:t>Shore is participating in the </a:t>
            </a:r>
            <a:r>
              <a:rPr lang="en-GB" sz="1800" dirty="0">
                <a:latin typeface="Calibri" panose="020F0502020204030204" pitchFamily="34" charset="0"/>
                <a:ea typeface="Aptos" panose="020B0004020202020204" pitchFamily="34" charset="0"/>
                <a:cs typeface="Calibri" panose="020F0502020204030204" pitchFamily="34" charset="0"/>
              </a:rPr>
              <a:t>Autumn</a:t>
            </a:r>
            <a:r>
              <a:rPr lang="en-GB" sz="1800" dirty="0">
                <a:effectLst/>
                <a:latin typeface="Calibri" panose="020F0502020204030204" pitchFamily="34" charset="0"/>
                <a:ea typeface="Aptos" panose="020B0004020202020204" pitchFamily="34" charset="0"/>
                <a:cs typeface="Calibri" panose="020F0502020204030204" pitchFamily="34" charset="0"/>
              </a:rPr>
              <a:t> Covid &amp; flu programme again this year. </a:t>
            </a:r>
          </a:p>
          <a:p>
            <a:pPr>
              <a:lnSpc>
                <a:spcPct val="110000"/>
              </a:lnSpc>
              <a:buClr>
                <a:srgbClr val="DC9D62"/>
              </a:buClr>
            </a:pPr>
            <a:r>
              <a:rPr lang="en-GB" sz="1800" dirty="0">
                <a:effectLst/>
                <a:latin typeface="Calibri" panose="020F0502020204030204" pitchFamily="34" charset="0"/>
                <a:ea typeface="Aptos" panose="020B0004020202020204" pitchFamily="34" charset="0"/>
                <a:cs typeface="Calibri" panose="020F0502020204030204" pitchFamily="34" charset="0"/>
              </a:rPr>
              <a:t>This will commence on the </a:t>
            </a:r>
            <a:r>
              <a:rPr lang="en-GB" sz="1800" dirty="0">
                <a:latin typeface="Calibri" panose="020F0502020204030204" pitchFamily="34" charset="0"/>
                <a:ea typeface="Aptos" panose="020B0004020202020204" pitchFamily="34" charset="0"/>
                <a:cs typeface="Calibri" panose="020F0502020204030204" pitchFamily="34" charset="0"/>
              </a:rPr>
              <a:t> 6</a:t>
            </a:r>
            <a:r>
              <a:rPr lang="en-GB" sz="1800" baseline="30000" dirty="0">
                <a:latin typeface="Calibri" panose="020F0502020204030204" pitchFamily="34" charset="0"/>
                <a:ea typeface="Aptos" panose="020B0004020202020204" pitchFamily="34" charset="0"/>
                <a:cs typeface="Calibri" panose="020F0502020204030204" pitchFamily="34" charset="0"/>
              </a:rPr>
              <a:t>th</a:t>
            </a:r>
            <a:r>
              <a:rPr lang="en-GB" sz="1800" dirty="0">
                <a:latin typeface="Calibri" panose="020F0502020204030204" pitchFamily="34" charset="0"/>
                <a:ea typeface="Aptos" panose="020B0004020202020204" pitchFamily="34" charset="0"/>
                <a:cs typeface="Calibri" panose="020F0502020204030204" pitchFamily="34" charset="0"/>
              </a:rPr>
              <a:t> October </a:t>
            </a:r>
            <a:r>
              <a:rPr lang="en-GB" sz="1800" dirty="0">
                <a:effectLst/>
                <a:latin typeface="Calibri" panose="020F0502020204030204" pitchFamily="34" charset="0"/>
                <a:ea typeface="Aptos" panose="020B0004020202020204" pitchFamily="34" charset="0"/>
                <a:cs typeface="Calibri" panose="020F0502020204030204" pitchFamily="34" charset="0"/>
              </a:rPr>
              <a:t>for Care Homes and Saturday 4</a:t>
            </a:r>
            <a:r>
              <a:rPr lang="en-GB" sz="1800" baseline="30000" dirty="0">
                <a:effectLst/>
                <a:latin typeface="Calibri" panose="020F0502020204030204" pitchFamily="34" charset="0"/>
                <a:ea typeface="Aptos" panose="020B0004020202020204" pitchFamily="34" charset="0"/>
                <a:cs typeface="Calibri" panose="020F0502020204030204" pitchFamily="34" charset="0"/>
              </a:rPr>
              <a:t>th</a:t>
            </a:r>
            <a:r>
              <a:rPr lang="en-GB" sz="1800" dirty="0">
                <a:effectLst/>
                <a:latin typeface="Calibri" panose="020F0502020204030204" pitchFamily="34" charset="0"/>
                <a:ea typeface="Aptos" panose="020B0004020202020204" pitchFamily="34" charset="0"/>
                <a:cs typeface="Calibri" panose="020F0502020204030204" pitchFamily="34" charset="0"/>
              </a:rPr>
              <a:t>  October for the main cohort</a:t>
            </a:r>
          </a:p>
          <a:p>
            <a:pPr>
              <a:lnSpc>
                <a:spcPct val="110000"/>
              </a:lnSpc>
              <a:buClr>
                <a:srgbClr val="DC9D62"/>
              </a:buClr>
            </a:pPr>
            <a:r>
              <a:rPr lang="en-GB" sz="1800" dirty="0">
                <a:latin typeface="Calibri" panose="020F0502020204030204" pitchFamily="34" charset="0"/>
                <a:ea typeface="Aptos" panose="020B0004020202020204" pitchFamily="34" charset="0"/>
                <a:cs typeface="Calibri" panose="020F0502020204030204" pitchFamily="34" charset="0"/>
              </a:rPr>
              <a:t>Covid Eligible cohorts are:</a:t>
            </a:r>
          </a:p>
          <a:p>
            <a:pPr lvl="1">
              <a:lnSpc>
                <a:spcPct val="110000"/>
              </a:lnSpc>
              <a:buClr>
                <a:srgbClr val="DC9D62"/>
              </a:buClr>
            </a:pPr>
            <a:r>
              <a:rPr lang="en-GB" dirty="0">
                <a:latin typeface="Calibri" panose="020F0502020204030204" pitchFamily="34" charset="0"/>
                <a:ea typeface="Aptos" panose="020B0004020202020204" pitchFamily="34" charset="0"/>
                <a:cs typeface="Calibri" panose="020F0502020204030204" pitchFamily="34" charset="0"/>
              </a:rPr>
              <a:t>75 years and over</a:t>
            </a:r>
          </a:p>
          <a:p>
            <a:pPr lvl="1">
              <a:lnSpc>
                <a:spcPct val="110000"/>
              </a:lnSpc>
              <a:buClr>
                <a:srgbClr val="DC9D62"/>
              </a:buClr>
            </a:pPr>
            <a:r>
              <a:rPr lang="en-GB" dirty="0">
                <a:latin typeface="Calibri" panose="020F0502020204030204" pitchFamily="34" charset="0"/>
                <a:ea typeface="Aptos" panose="020B0004020202020204" pitchFamily="34" charset="0"/>
                <a:cs typeface="Calibri" panose="020F0502020204030204" pitchFamily="34" charset="0"/>
              </a:rPr>
              <a:t>Residents in a care home</a:t>
            </a:r>
          </a:p>
          <a:p>
            <a:pPr lvl="1">
              <a:lnSpc>
                <a:spcPct val="110000"/>
              </a:lnSpc>
              <a:buClr>
                <a:srgbClr val="DC9D62"/>
              </a:buClr>
            </a:pPr>
            <a:r>
              <a:rPr lang="en-GB" dirty="0">
                <a:latin typeface="Calibri" panose="020F0502020204030204" pitchFamily="34" charset="0"/>
                <a:ea typeface="Aptos" panose="020B0004020202020204" pitchFamily="34" charset="0"/>
                <a:cs typeface="Calibri" panose="020F0502020204030204" pitchFamily="34" charset="0"/>
              </a:rPr>
              <a:t>Individuals aged 6 months and over who are immunosuppressed</a:t>
            </a:r>
          </a:p>
          <a:p>
            <a:pPr lvl="1">
              <a:lnSpc>
                <a:spcPct val="110000"/>
              </a:lnSpc>
              <a:buClr>
                <a:srgbClr val="DC9D62"/>
              </a:buClr>
            </a:pPr>
            <a:endParaRPr lang="en-GB" dirty="0">
              <a:effectLst/>
              <a:latin typeface="Calibri" panose="020F0502020204030204" pitchFamily="34" charset="0"/>
              <a:ea typeface="Aptos" panose="020B0004020202020204" pitchFamily="34" charset="0"/>
              <a:cs typeface="Calibri" panose="020F0502020204030204" pitchFamily="34" charset="0"/>
            </a:endParaRPr>
          </a:p>
          <a:p>
            <a:pPr>
              <a:lnSpc>
                <a:spcPct val="110000"/>
              </a:lnSpc>
              <a:buClr>
                <a:srgbClr val="DC9D62"/>
              </a:buClr>
            </a:pPr>
            <a:r>
              <a:rPr lang="en-GB" sz="1800" dirty="0">
                <a:effectLst/>
                <a:latin typeface="Calibri" panose="020F0502020204030204" pitchFamily="34" charset="0"/>
                <a:ea typeface="Aptos" panose="020B0004020202020204" pitchFamily="34" charset="0"/>
                <a:cs typeface="Calibri" panose="020F0502020204030204" pitchFamily="34" charset="0"/>
              </a:rPr>
              <a:t>Flu Eligible Cohorts</a:t>
            </a:r>
          </a:p>
          <a:p>
            <a:pPr lvl="1">
              <a:lnSpc>
                <a:spcPct val="110000"/>
              </a:lnSpc>
              <a:buClr>
                <a:srgbClr val="DC9D62"/>
              </a:buClr>
            </a:pPr>
            <a:endParaRPr lang="en-GB" dirty="0">
              <a:effectLst/>
              <a:latin typeface="Calibri" panose="020F0502020204030204" pitchFamily="34" charset="0"/>
              <a:ea typeface="Aptos" panose="020B0004020202020204" pitchFamily="34" charset="0"/>
              <a:cs typeface="Calibri" panose="020F0502020204030204" pitchFamily="34" charset="0"/>
            </a:endParaRPr>
          </a:p>
          <a:p>
            <a:pPr>
              <a:lnSpc>
                <a:spcPct val="110000"/>
              </a:lnSpc>
              <a:buClr>
                <a:srgbClr val="DC9D62"/>
              </a:buClr>
            </a:pPr>
            <a:r>
              <a:rPr lang="en-GB" sz="1800" dirty="0">
                <a:effectLst/>
                <a:latin typeface="Calibri" panose="020F0502020204030204" pitchFamily="34" charset="0"/>
                <a:ea typeface="Aptos" panose="020B0004020202020204" pitchFamily="34" charset="0"/>
                <a:cs typeface="Calibri" panose="020F0502020204030204" pitchFamily="34" charset="0"/>
              </a:rPr>
              <a:t>Patients will be informed by SMS text message, but they cannot book until the invite is received.  The message will state that we are about to start the programme, please wait to receive your invitation link.</a:t>
            </a:r>
          </a:p>
          <a:p>
            <a:pPr>
              <a:lnSpc>
                <a:spcPct val="110000"/>
              </a:lnSpc>
              <a:buClr>
                <a:srgbClr val="DC9D62"/>
              </a:buClr>
            </a:pPr>
            <a:r>
              <a:rPr lang="en-GB" sz="1800" dirty="0">
                <a:latin typeface="Calibri" panose="020F0502020204030204" pitchFamily="34" charset="0"/>
                <a:ea typeface="Aptos" panose="020B0004020202020204" pitchFamily="34" charset="0"/>
                <a:cs typeface="Calibri" panose="020F0502020204030204" pitchFamily="34" charset="0"/>
              </a:rPr>
              <a:t>Invites will go out as soon as finalised reports are received from NHS England.</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pPr>
              <a:lnSpc>
                <a:spcPct val="110000"/>
              </a:lnSpc>
              <a:buClr>
                <a:srgbClr val="DC9D62"/>
              </a:buClr>
            </a:pPr>
            <a:endParaRPr lang="en-GB" sz="1300" dirty="0">
              <a:effectLst/>
              <a:latin typeface="Aptos" panose="020B0004020202020204" pitchFamily="34" charset="0"/>
              <a:ea typeface="Aptos" panose="020B0004020202020204" pitchFamily="34" charset="0"/>
              <a:cs typeface="Aptos" panose="020B0004020202020204" pitchFamily="34" charset="0"/>
            </a:endParaRPr>
          </a:p>
          <a:p>
            <a:pPr>
              <a:lnSpc>
                <a:spcPct val="110000"/>
              </a:lnSpc>
              <a:buClr>
                <a:srgbClr val="DC9D62"/>
              </a:buClr>
            </a:pPr>
            <a:endParaRPr lang="en-GB" sz="1300" dirty="0"/>
          </a:p>
        </p:txBody>
      </p:sp>
      <p:sp>
        <p:nvSpPr>
          <p:cNvPr id="97"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5" name="Rectangle 2">
            <a:extLst>
              <a:ext uri="{FF2B5EF4-FFF2-40B4-BE49-F238E27FC236}">
                <a16:creationId xmlns:a16="http://schemas.microsoft.com/office/drawing/2014/main" id="{6B6DD9EA-D27A-314B-913C-25019C730ADD}"/>
              </a:ext>
            </a:extLst>
          </p:cNvPr>
          <p:cNvSpPr>
            <a:spLocks noChangeArrowheads="1"/>
          </p:cNvSpPr>
          <p:nvPr/>
        </p:nvSpPr>
        <p:spPr bwMode="auto">
          <a:xfrm>
            <a:off x="0" y="-28628"/>
            <a:ext cx="446442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endPar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endParaRPr>
          </a:p>
          <a:p>
            <a:pPr marL="0" marR="0" lvl="0" indent="0" algn="l" defTabSz="914400" rtl="0" eaLnBrk="0" fontAlgn="base" latinLnBrk="0" hangingPunct="0">
              <a:spcBef>
                <a:spcPct val="0"/>
              </a:spcBef>
              <a:spcAft>
                <a:spcPts val="600"/>
              </a:spcAft>
              <a:buClrTx/>
              <a:buSzTx/>
              <a:buFontTx/>
              <a:buNone/>
              <a:tabLst/>
            </a:pPr>
            <a:endParaRPr lang="en-GB" altLang="en-US" sz="1100">
              <a:latin typeface="Arial" panose="020B0604020202020204" pitchFamily="34" charset="0"/>
            </a:endParaRPr>
          </a:p>
          <a:p>
            <a:pPr marL="0" marR="0" lvl="0" indent="0" algn="l" defTabSz="914400" rtl="0" eaLnBrk="0" fontAlgn="base" latinLnBrk="0" hangingPunct="0">
              <a:spcBef>
                <a:spcPct val="0"/>
              </a:spcBef>
              <a:spcAft>
                <a:spcPts val="60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40853099-2C45-73A2-2323-47ECA66D957F}"/>
              </a:ext>
            </a:extLst>
          </p:cNvPr>
          <p:cNvSpPr txBox="1"/>
          <p:nvPr/>
        </p:nvSpPr>
        <p:spPr>
          <a:xfrm>
            <a:off x="4865926" y="497540"/>
            <a:ext cx="7048163" cy="723275"/>
          </a:xfrm>
          <a:prstGeom prst="rect">
            <a:avLst/>
          </a:prstGeom>
          <a:noFill/>
        </p:spPr>
        <p:txBody>
          <a:bodyPr wrap="square">
            <a:spAutoFit/>
          </a:bodyPr>
          <a:lstStyle/>
          <a:p>
            <a:pPr>
              <a:spcAft>
                <a:spcPts val="600"/>
              </a:spcAft>
            </a:pPr>
            <a:endParaRPr lang="en-GB" dirty="0">
              <a:effectLst/>
              <a:latin typeface="Aptos" panose="020B0004020202020204" pitchFamily="34" charset="0"/>
              <a:ea typeface="Aptos" panose="020B0004020202020204" pitchFamily="34" charset="0"/>
              <a:cs typeface="Aptos" panose="020B0004020202020204" pitchFamily="34" charset="0"/>
            </a:endParaRPr>
          </a:p>
          <a:p>
            <a:pPr>
              <a:spcAft>
                <a:spcPts val="600"/>
              </a:spcAft>
            </a:pPr>
            <a:endParaRPr lang="en-GB" dirty="0"/>
          </a:p>
        </p:txBody>
      </p:sp>
      <p:sp>
        <p:nvSpPr>
          <p:cNvPr id="6" name="TextBox 5">
            <a:extLst>
              <a:ext uri="{FF2B5EF4-FFF2-40B4-BE49-F238E27FC236}">
                <a16:creationId xmlns:a16="http://schemas.microsoft.com/office/drawing/2014/main" id="{1059D5FA-2896-0C7C-23B9-353DBCFB9EA9}"/>
              </a:ext>
            </a:extLst>
          </p:cNvPr>
          <p:cNvSpPr txBox="1"/>
          <p:nvPr/>
        </p:nvSpPr>
        <p:spPr>
          <a:xfrm>
            <a:off x="9570770" y="6657945"/>
            <a:ext cx="2621230"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s://blogs.ubc.ca/communicatingscience2018w111/tag/health/">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GB" sz="700">
              <a:solidFill>
                <a:srgbClr val="FFFFFF"/>
              </a:solidFill>
            </a:endParaRPr>
          </a:p>
        </p:txBody>
      </p:sp>
    </p:spTree>
    <p:extLst>
      <p:ext uri="{BB962C8B-B14F-4D97-AF65-F5344CB8AC3E}">
        <p14:creationId xmlns:p14="http://schemas.microsoft.com/office/powerpoint/2010/main" val="390355199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56" name="Picture 55">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7" name="Straight Connector 56">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9" name="Rectangle 58">
            <a:extLst>
              <a:ext uri="{FF2B5EF4-FFF2-40B4-BE49-F238E27FC236}">
                <a16:creationId xmlns:a16="http://schemas.microsoft.com/office/drawing/2014/main" id="{E5204C30-4ABA-4B2E-9D2B-9BEB77E44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0D2F65F-F91E-49D5-A1AD-D5B532905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61" name="Group 60">
            <a:extLst>
              <a:ext uri="{FF2B5EF4-FFF2-40B4-BE49-F238E27FC236}">
                <a16:creationId xmlns:a16="http://schemas.microsoft.com/office/drawing/2014/main" id="{D0BDFEB6-D2AA-410C-A693-EA7E9BBA3B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0"/>
            <a:ext cx="7560115" cy="5149101"/>
            <a:chOff x="7463258" y="583365"/>
            <a:chExt cx="7560115" cy="5181928"/>
          </a:xfrm>
        </p:grpSpPr>
        <p:sp>
          <p:nvSpPr>
            <p:cNvPr id="62" name="Rectangle 61">
              <a:extLst>
                <a:ext uri="{FF2B5EF4-FFF2-40B4-BE49-F238E27FC236}">
                  <a16:creationId xmlns:a16="http://schemas.microsoft.com/office/drawing/2014/main" id="{F57821D8-3BF6-4948-8A87-8BBC164E4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8" y="583365"/>
              <a:ext cx="7560115"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0732DBE-4BC5-4FB2-8BF7-DE447BE6D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7" y="915807"/>
              <a:ext cx="69282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Content Placeholder 4" descr="A signpost with two signs&#10;&#10;AI-generated content may be incorrect.">
            <a:extLst>
              <a:ext uri="{FF2B5EF4-FFF2-40B4-BE49-F238E27FC236}">
                <a16:creationId xmlns:a16="http://schemas.microsoft.com/office/drawing/2014/main" id="{11737B49-67AF-2B37-A8F9-7C9D0356D02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085" r="1" b="5823"/>
          <a:stretch/>
        </p:blipFill>
        <p:spPr>
          <a:xfrm>
            <a:off x="1271234" y="1116344"/>
            <a:ext cx="6282894" cy="3866172"/>
          </a:xfrm>
          <a:prstGeom prst="rect">
            <a:avLst/>
          </a:prstGeom>
        </p:spPr>
      </p:pic>
      <p:pic>
        <p:nvPicPr>
          <p:cNvPr id="64" name="Picture 63">
            <a:extLst>
              <a:ext uri="{FF2B5EF4-FFF2-40B4-BE49-F238E27FC236}">
                <a16:creationId xmlns:a16="http://schemas.microsoft.com/office/drawing/2014/main" id="{7CBA4719-C30A-462C-A3A7-5D93A2B30C0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5" name="Straight Connector 64">
            <a:extLst>
              <a:ext uri="{FF2B5EF4-FFF2-40B4-BE49-F238E27FC236}">
                <a16:creationId xmlns:a16="http://schemas.microsoft.com/office/drawing/2014/main" id="{F30857DA-DEF8-4780-BECA-1C22053442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00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CFF6D-28BA-42D0-E34A-3FFD7E954F80}"/>
              </a:ext>
            </a:extLst>
          </p:cNvPr>
          <p:cNvSpPr>
            <a:spLocks noGrp="1"/>
          </p:cNvSpPr>
          <p:nvPr>
            <p:ph type="title"/>
          </p:nvPr>
        </p:nvSpPr>
        <p:spPr/>
        <p:txBody>
          <a:bodyPr>
            <a:normAutofit fontScale="90000"/>
          </a:bodyPr>
          <a:lstStyle/>
          <a:p>
            <a:r>
              <a:rPr lang="en-GB" dirty="0"/>
              <a:t>Introduction to New PCN Clinical Director -</a:t>
            </a:r>
            <a:br>
              <a:rPr lang="en-GB" dirty="0"/>
            </a:br>
            <a:r>
              <a:rPr lang="en-GB" dirty="0"/>
              <a:t>Dr Simon Rees</a:t>
            </a:r>
          </a:p>
        </p:txBody>
      </p:sp>
      <p:sp>
        <p:nvSpPr>
          <p:cNvPr id="3" name="Content Placeholder 2">
            <a:extLst>
              <a:ext uri="{FF2B5EF4-FFF2-40B4-BE49-F238E27FC236}">
                <a16:creationId xmlns:a16="http://schemas.microsoft.com/office/drawing/2014/main" id="{AF88C5A4-8741-031D-7780-40475826170A}"/>
              </a:ext>
            </a:extLst>
          </p:cNvPr>
          <p:cNvSpPr>
            <a:spLocks noGrp="1"/>
          </p:cNvSpPr>
          <p:nvPr>
            <p:ph idx="1"/>
          </p:nvPr>
        </p:nvSpPr>
        <p:spPr>
          <a:xfrm>
            <a:off x="1451579" y="2015731"/>
            <a:ext cx="9957949" cy="4037749"/>
          </a:xfrm>
        </p:spPr>
        <p:txBody>
          <a:bodyPr>
            <a:noAutofit/>
          </a:bodyPr>
          <a:lstStyle/>
          <a:p>
            <a:pPr marL="0" indent="0">
              <a:buNone/>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Dr Rees would like to express his thanks to Dr Nick Evans for his hard work  and dedication over the last 3 years. </a:t>
            </a:r>
          </a:p>
          <a:p>
            <a:pPr marL="0" indent="0">
              <a:buNone/>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Dr Rees is looking  forward to taking  this role on and is passionate about the amazing work we all do in Shore Medical, providing excellent care for our patients. He is really keen to explore any ways we can improve things. </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His key objectives as Clinical Director would be: </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5000"/>
              </a:lnSpc>
              <a:spcBef>
                <a:spcPts val="600"/>
              </a:spcBef>
              <a:spcAft>
                <a:spcPts val="600"/>
              </a:spcAft>
              <a:buFont typeface="+mj-lt"/>
              <a:buAutoNum type="arabicPeriod"/>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Communication</a:t>
            </a:r>
          </a:p>
          <a:p>
            <a:pPr marL="342900" lvl="0" indent="-342900">
              <a:lnSpc>
                <a:spcPct val="105000"/>
              </a:lnSpc>
              <a:spcBef>
                <a:spcPts val="600"/>
              </a:spcBef>
              <a:spcAft>
                <a:spcPts val="600"/>
              </a:spcAft>
              <a:buFont typeface="+mj-lt"/>
              <a:buAutoNum type="arabicPeriod"/>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Data-driven changes</a:t>
            </a:r>
          </a:p>
          <a:p>
            <a:pPr marL="342900" lvl="0" indent="-342900">
              <a:lnSpc>
                <a:spcPct val="105000"/>
              </a:lnSpc>
              <a:spcBef>
                <a:spcPts val="600"/>
              </a:spcBef>
              <a:spcAft>
                <a:spcPts val="600"/>
              </a:spcAft>
              <a:buFont typeface="+mj-lt"/>
              <a:buAutoNum type="arabicPeriod"/>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Improving patient care </a:t>
            </a:r>
          </a:p>
          <a:p>
            <a:pPr marL="342900" lvl="0" indent="-342900">
              <a:lnSpc>
                <a:spcPct val="105000"/>
              </a:lnSpc>
              <a:spcBef>
                <a:spcPts val="600"/>
              </a:spcBef>
              <a:spcAft>
                <a:spcPts val="600"/>
              </a:spcAft>
              <a:buFont typeface="+mj-lt"/>
              <a:buAutoNum type="arabicPeriod"/>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Workforce wellbeing and development </a:t>
            </a:r>
          </a:p>
          <a:p>
            <a:endParaRPr lang="en-GB" sz="1800" dirty="0"/>
          </a:p>
        </p:txBody>
      </p:sp>
    </p:spTree>
    <p:extLst>
      <p:ext uri="{BB962C8B-B14F-4D97-AF65-F5344CB8AC3E}">
        <p14:creationId xmlns:p14="http://schemas.microsoft.com/office/powerpoint/2010/main" val="377401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28E29-891F-19E1-0C5D-3F2AF147B021}"/>
              </a:ext>
            </a:extLst>
          </p:cNvPr>
          <p:cNvSpPr>
            <a:spLocks noGrp="1"/>
          </p:cNvSpPr>
          <p:nvPr>
            <p:ph type="title"/>
          </p:nvPr>
        </p:nvSpPr>
        <p:spPr/>
        <p:txBody>
          <a:bodyPr/>
          <a:lstStyle/>
          <a:p>
            <a:r>
              <a:rPr lang="en-GB" dirty="0"/>
              <a:t>What is the role of  a PCN Clinical Director? </a:t>
            </a:r>
          </a:p>
        </p:txBody>
      </p:sp>
      <p:sp>
        <p:nvSpPr>
          <p:cNvPr id="3" name="Content Placeholder 2">
            <a:extLst>
              <a:ext uri="{FF2B5EF4-FFF2-40B4-BE49-F238E27FC236}">
                <a16:creationId xmlns:a16="http://schemas.microsoft.com/office/drawing/2014/main" id="{5DA6ED8A-22DA-B8BC-D139-2F47162ED3ED}"/>
              </a:ext>
            </a:extLst>
          </p:cNvPr>
          <p:cNvSpPr>
            <a:spLocks noGrp="1"/>
          </p:cNvSpPr>
          <p:nvPr>
            <p:ph idx="1"/>
          </p:nvPr>
        </p:nvSpPr>
        <p:spPr/>
        <p:txBody>
          <a:bodyPr/>
          <a:lstStyle/>
          <a:p>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Clinical Directors role is to support the co-ordination of delivery of care across the partnership. They should provide clinical input for Shore’s strategic plans and work closely with the partnership and senior management team to improve the quality and effectiveness of the network services. The Clinical Director should be able to develop relationships with other network clinical directors/clinical leaders and represent Shore Medical at ICB level clinical meetings to ensure any internal considerations are highlighted and fall in line with wider NHS strategy.</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GB" dirty="0"/>
          </a:p>
        </p:txBody>
      </p:sp>
    </p:spTree>
    <p:extLst>
      <p:ext uri="{BB962C8B-B14F-4D97-AF65-F5344CB8AC3E}">
        <p14:creationId xmlns:p14="http://schemas.microsoft.com/office/powerpoint/2010/main" val="603995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814546FE-7741-B895-442C-A936C831178B}"/>
              </a:ext>
            </a:extLst>
          </p:cNvPr>
          <p:cNvSpPr>
            <a:spLocks noGrp="1"/>
          </p:cNvSpPr>
          <p:nvPr>
            <p:ph type="title"/>
          </p:nvPr>
        </p:nvSpPr>
        <p:spPr>
          <a:xfrm>
            <a:off x="1451580" y="804520"/>
            <a:ext cx="4176511" cy="1049235"/>
          </a:xfrm>
        </p:spPr>
        <p:txBody>
          <a:bodyPr>
            <a:normAutofit/>
          </a:bodyPr>
          <a:lstStyle/>
          <a:p>
            <a:r>
              <a:rPr lang="en-GB" dirty="0"/>
              <a:t>The NHS 10 Year PLAN</a:t>
            </a:r>
          </a:p>
        </p:txBody>
      </p: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a:extLst>
              <a:ext uri="{FF2B5EF4-FFF2-40B4-BE49-F238E27FC236}">
                <a16:creationId xmlns:a16="http://schemas.microsoft.com/office/drawing/2014/main" id="{50830622-C398-A462-22F3-683092FBE150}"/>
              </a:ext>
            </a:extLst>
          </p:cNvPr>
          <p:cNvSpPr>
            <a:spLocks noGrp="1"/>
          </p:cNvSpPr>
          <p:nvPr>
            <p:ph idx="1"/>
          </p:nvPr>
        </p:nvSpPr>
        <p:spPr>
          <a:xfrm>
            <a:off x="1451581" y="2015732"/>
            <a:ext cx="4172212" cy="3450613"/>
          </a:xfrm>
        </p:spPr>
        <p:txBody>
          <a:bodyPr>
            <a:normAutofit/>
          </a:bodyPr>
          <a:lstStyle/>
          <a:p>
            <a:pPr marL="0" indent="0">
              <a:buNone/>
            </a:pPr>
            <a:r>
              <a:rPr kumimoji="0" lang="en-US" altLang="en-US" b="0" i="0" u="none" strike="noStrike" cap="none" normalizeH="0" baseline="0" dirty="0">
                <a:ln>
                  <a:noFill/>
                </a:ln>
                <a:effectLst/>
                <a:latin typeface="GDS Transport"/>
              </a:rPr>
              <a:t>The NHS Plan </a:t>
            </a:r>
            <a:r>
              <a:rPr lang="en-US" altLang="en-US" dirty="0">
                <a:latin typeface="GDS Transport"/>
              </a:rPr>
              <a:t>will focus on </a:t>
            </a:r>
            <a:r>
              <a:rPr kumimoji="0" lang="en-US" altLang="en-US" b="0" i="0" u="none" strike="noStrike" cap="none" normalizeH="0" baseline="0" dirty="0">
                <a:ln>
                  <a:noFill/>
                </a:ln>
                <a:effectLst/>
                <a:latin typeface="GDS Transport"/>
              </a:rPr>
              <a:t> three radical shifts:</a:t>
            </a:r>
          </a:p>
          <a:p>
            <a:r>
              <a:rPr lang="en-US" altLang="en-US" dirty="0">
                <a:latin typeface="GDS Transport"/>
              </a:rPr>
              <a:t>H</a:t>
            </a:r>
            <a:r>
              <a:rPr kumimoji="0" lang="en-US" altLang="en-US" b="0" i="0" u="none" strike="noStrike" cap="none" normalizeH="0" baseline="0" dirty="0">
                <a:ln>
                  <a:noFill/>
                </a:ln>
                <a:effectLst/>
                <a:latin typeface="GDS Transport"/>
              </a:rPr>
              <a:t>ospital to Community</a:t>
            </a:r>
          </a:p>
          <a:p>
            <a:r>
              <a:rPr lang="en-US" altLang="en-US" dirty="0">
                <a:latin typeface="GDS Transport"/>
              </a:rPr>
              <a:t>Analogue to Digital</a:t>
            </a:r>
          </a:p>
          <a:p>
            <a:r>
              <a:rPr kumimoji="0" lang="en-US" altLang="en-US" b="0" i="0" u="none" strike="noStrike" cap="none" normalizeH="0" baseline="0" dirty="0">
                <a:ln>
                  <a:noFill/>
                </a:ln>
                <a:effectLst/>
                <a:latin typeface="GDS Transport"/>
              </a:rPr>
              <a:t>Sickness to Prevention</a:t>
            </a:r>
          </a:p>
          <a:p>
            <a:endParaRPr lang="en-GB" dirty="0"/>
          </a:p>
        </p:txBody>
      </p:sp>
      <p:pic>
        <p:nvPicPr>
          <p:cNvPr id="5" name="Picture 4" descr="A person writing on a book&#10;&#10;AI-generated content may be incorrect.">
            <a:extLst>
              <a:ext uri="{FF2B5EF4-FFF2-40B4-BE49-F238E27FC236}">
                <a16:creationId xmlns:a16="http://schemas.microsoft.com/office/drawing/2014/main" id="{D6163595-F776-07B6-7257-FC50E8581ED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4411" y="1480416"/>
            <a:ext cx="4960442" cy="3311095"/>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4640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25D43AEA-9EF5-FE62-B603-51E1DBBA6988}"/>
              </a:ext>
            </a:extLst>
          </p:cNvPr>
          <p:cNvSpPr>
            <a:spLocks noGrp="1"/>
          </p:cNvSpPr>
          <p:nvPr>
            <p:ph type="title"/>
          </p:nvPr>
        </p:nvSpPr>
        <p:spPr>
          <a:xfrm>
            <a:off x="1451580" y="804520"/>
            <a:ext cx="5263256" cy="1049235"/>
          </a:xfrm>
        </p:spPr>
        <p:txBody>
          <a:bodyPr>
            <a:normAutofit/>
          </a:bodyPr>
          <a:lstStyle/>
          <a:p>
            <a:r>
              <a:rPr lang="en-GB" dirty="0"/>
              <a:t>Hospital to Community</a:t>
            </a:r>
          </a:p>
        </p:txBody>
      </p:sp>
      <p:sp>
        <p:nvSpPr>
          <p:cNvPr id="16" name="Rectangle 15">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Rectangle 1">
            <a:extLst>
              <a:ext uri="{FF2B5EF4-FFF2-40B4-BE49-F238E27FC236}">
                <a16:creationId xmlns:a16="http://schemas.microsoft.com/office/drawing/2014/main" id="{634A4187-80C3-072F-21E5-CBD1BC8CDD5D}"/>
              </a:ext>
            </a:extLst>
          </p:cNvPr>
          <p:cNvSpPr>
            <a:spLocks noGrp="1" noChangeArrowheads="1"/>
          </p:cNvSpPr>
          <p:nvPr>
            <p:ph idx="1"/>
          </p:nvPr>
        </p:nvSpPr>
        <p:spPr bwMode="auto">
          <a:xfrm>
            <a:off x="1451581" y="2015732"/>
            <a:ext cx="4172212" cy="3450613"/>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6960" tIns="0" rIns="0" bIns="126960" numCol="1" anchorCtr="0" compatLnSpc="1">
            <a:prstTxWarp prst="textNoShape">
              <a:avLst/>
            </a:prstTxWarp>
            <a:normAutofit/>
          </a:bodyPr>
          <a:lstStyle/>
          <a:p>
            <a:pPr marL="0" marR="0" lvl="0" indent="0" defTabSz="914400" rtl="0" eaLnBrk="0" fontAlgn="base" latinLnBrk="0" hangingPunct="0">
              <a:lnSpc>
                <a:spcPct val="110000"/>
              </a:lnSpc>
              <a:spcBef>
                <a:spcPct val="0"/>
              </a:spcBef>
              <a:spcAft>
                <a:spcPts val="600"/>
              </a:spcAft>
              <a:buClrTx/>
              <a:buSzTx/>
              <a:buFontTx/>
              <a:buChar char="•"/>
              <a:tabLst/>
            </a:pPr>
            <a:endParaRPr lang="en-US" altLang="en-US" sz="1700" dirty="0">
              <a:latin typeface="GDS Transport"/>
            </a:endParaRPr>
          </a:p>
          <a:p>
            <a:pPr marL="0" marR="0" lvl="0" indent="0" defTabSz="914400" rtl="0" eaLnBrk="0" fontAlgn="base" latinLnBrk="0" hangingPunct="0">
              <a:lnSpc>
                <a:spcPct val="110000"/>
              </a:lnSpc>
              <a:spcBef>
                <a:spcPct val="0"/>
              </a:spcBef>
              <a:spcAft>
                <a:spcPts val="600"/>
              </a:spcAft>
              <a:buClrTx/>
              <a:buSzTx/>
              <a:buNone/>
              <a:tabLst/>
            </a:pPr>
            <a:endParaRPr kumimoji="0" lang="en-US" altLang="en-US" sz="1700" b="0" i="0" u="none" strike="noStrike" cap="none" normalizeH="0" baseline="0" dirty="0">
              <a:ln>
                <a:noFill/>
              </a:ln>
              <a:effectLst/>
              <a:latin typeface="GDS Transport"/>
            </a:endParaRPr>
          </a:p>
          <a:p>
            <a:pPr marL="0" indent="0" eaLnBrk="0" fontAlgn="base" hangingPunct="0">
              <a:lnSpc>
                <a:spcPct val="110000"/>
              </a:lnSpc>
              <a:spcBef>
                <a:spcPct val="0"/>
              </a:spcBef>
              <a:spcAft>
                <a:spcPts val="600"/>
              </a:spcAft>
              <a:buClrTx/>
              <a:buSzTx/>
              <a:buNone/>
            </a:pPr>
            <a:r>
              <a:rPr kumimoji="0" lang="en-US" altLang="en-US" sz="1700" b="0" i="0" u="none" strike="noStrike" cap="none" normalizeH="0" baseline="0" dirty="0">
                <a:ln>
                  <a:noFill/>
                </a:ln>
                <a:effectLst/>
                <a:latin typeface="GDS Transport"/>
              </a:rPr>
              <a:t>Expansion</a:t>
            </a:r>
            <a:r>
              <a:rPr lang="en-US" altLang="en-US" sz="1700" dirty="0">
                <a:latin typeface="GDS Transport"/>
              </a:rPr>
              <a:t> of </a:t>
            </a:r>
            <a:r>
              <a:rPr kumimoji="0" lang="en-US" altLang="en-US" sz="1700" b="0" i="0" u="none" strike="noStrike" cap="none" normalizeH="0" baseline="0" dirty="0">
                <a:ln>
                  <a:noFill/>
                </a:ln>
                <a:effectLst/>
                <a:latin typeface="GDS Transport"/>
              </a:rPr>
              <a:t> Neighborhood Health Centres and services in community settings by 2035. </a:t>
            </a:r>
            <a:r>
              <a:rPr lang="en-US" altLang="en-US" sz="1700" dirty="0">
                <a:latin typeface="GDS Transport"/>
              </a:rPr>
              <a:t>D</a:t>
            </a:r>
            <a:r>
              <a:rPr kumimoji="0" lang="en-US" altLang="en-US" sz="1700" b="0" i="0" u="none" strike="noStrike" cap="none" normalizeH="0" baseline="0" dirty="0">
                <a:ln>
                  <a:noFill/>
                </a:ln>
                <a:effectLst/>
                <a:latin typeface="GDS Transport"/>
              </a:rPr>
              <a:t>esigned around the patient</a:t>
            </a:r>
            <a:r>
              <a:rPr lang="en-US" altLang="en-US" sz="1700" dirty="0"/>
              <a:t> </a:t>
            </a:r>
            <a:r>
              <a:rPr kumimoji="0" lang="en-US" altLang="en-US" sz="1700" b="0" i="0" u="none" strike="noStrike" cap="none" normalizeH="0" baseline="0" dirty="0">
                <a:ln>
                  <a:noFill/>
                </a:ln>
                <a:effectLst/>
                <a:latin typeface="GDS Transport"/>
              </a:rPr>
              <a:t>to provide continuous accessible and integrated care into local  communities.</a:t>
            </a:r>
          </a:p>
          <a:p>
            <a:pPr marL="0" indent="0" eaLnBrk="0" fontAlgn="base" hangingPunct="0">
              <a:lnSpc>
                <a:spcPct val="110000"/>
              </a:lnSpc>
              <a:spcBef>
                <a:spcPct val="0"/>
              </a:spcBef>
              <a:spcAft>
                <a:spcPts val="600"/>
              </a:spcAft>
              <a:buClrTx/>
              <a:buSzTx/>
              <a:buNone/>
            </a:pPr>
            <a:r>
              <a:rPr kumimoji="0" lang="en-US" altLang="en-US" sz="1700" b="0" i="0" u="none" strike="noStrike" cap="none" normalizeH="0" baseline="0" dirty="0">
                <a:ln>
                  <a:noFill/>
                </a:ln>
                <a:effectLst/>
                <a:latin typeface="GDS Transport"/>
              </a:rPr>
              <a:t> </a:t>
            </a:r>
          </a:p>
          <a:p>
            <a:pPr marL="0" indent="0" eaLnBrk="0" fontAlgn="base" hangingPunct="0">
              <a:lnSpc>
                <a:spcPct val="110000"/>
              </a:lnSpc>
              <a:spcBef>
                <a:spcPct val="0"/>
              </a:spcBef>
              <a:spcAft>
                <a:spcPts val="600"/>
              </a:spcAft>
              <a:buClrTx/>
              <a:buSzTx/>
              <a:buNone/>
            </a:pPr>
            <a:r>
              <a:rPr lang="en-US" altLang="en-US" sz="1700" dirty="0">
                <a:latin typeface="GDS Transport"/>
              </a:rPr>
              <a:t>Expect more diagnostics, mental health, dental and social care within primary care.</a:t>
            </a:r>
          </a:p>
          <a:p>
            <a:pPr marL="0" indent="0" eaLnBrk="0" fontAlgn="base" hangingPunct="0">
              <a:lnSpc>
                <a:spcPct val="110000"/>
              </a:lnSpc>
              <a:spcBef>
                <a:spcPct val="0"/>
              </a:spcBef>
              <a:spcAft>
                <a:spcPts val="600"/>
              </a:spcAft>
              <a:buClrTx/>
              <a:buSzTx/>
              <a:buNone/>
            </a:pPr>
            <a:endParaRPr lang="en-US" altLang="en-US" sz="1700" dirty="0">
              <a:latin typeface="GDS Transport"/>
            </a:endParaRPr>
          </a:p>
          <a:p>
            <a:pPr marL="0" marR="0" lvl="0" indent="0" defTabSz="914400" rtl="0" eaLnBrk="0" fontAlgn="base" latinLnBrk="0" hangingPunct="0">
              <a:lnSpc>
                <a:spcPct val="110000"/>
              </a:lnSpc>
              <a:spcBef>
                <a:spcPct val="0"/>
              </a:spcBef>
              <a:spcAft>
                <a:spcPts val="600"/>
              </a:spcAft>
              <a:buClrTx/>
              <a:buSzTx/>
              <a:buFontTx/>
              <a:buNone/>
              <a:tabLst/>
            </a:pPr>
            <a:endParaRPr kumimoji="0" lang="en-US" altLang="en-US" sz="1700" b="0" i="0" u="none" strike="noStrike" cap="none" normalizeH="0" baseline="0" dirty="0">
              <a:ln>
                <a:noFill/>
              </a:ln>
              <a:effectLst/>
              <a:latin typeface="Arial" panose="020B0604020202020204" pitchFamily="34" charset="0"/>
            </a:endParaRPr>
          </a:p>
        </p:txBody>
      </p:sp>
      <p:pic>
        <p:nvPicPr>
          <p:cNvPr id="7" name="Picture 6" descr="A group of people walking in the woods&#10;&#10;AI-generated content may be incorrect.">
            <a:extLst>
              <a:ext uri="{FF2B5EF4-FFF2-40B4-BE49-F238E27FC236}">
                <a16:creationId xmlns:a16="http://schemas.microsoft.com/office/drawing/2014/main" id="{8FD28DC0-1F5F-8400-C568-066841D2282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4411" y="1895853"/>
            <a:ext cx="4960442" cy="2480221"/>
          </a:xfrm>
          <a:prstGeom prst="rect">
            <a:avLst/>
          </a:prstGeom>
        </p:spPr>
      </p:pic>
      <p:pic>
        <p:nvPicPr>
          <p:cNvPr id="18" name="Picture 17">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69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1964-753A-20F3-1C3B-FD054650D157}"/>
              </a:ext>
            </a:extLst>
          </p:cNvPr>
          <p:cNvSpPr>
            <a:spLocks noGrp="1"/>
          </p:cNvSpPr>
          <p:nvPr>
            <p:ph type="title"/>
          </p:nvPr>
        </p:nvSpPr>
        <p:spPr>
          <a:xfrm>
            <a:off x="1451580" y="867035"/>
            <a:ext cx="9603275" cy="1049235"/>
          </a:xfrm>
        </p:spPr>
        <p:txBody>
          <a:bodyPr vert="horz" lIns="91440" tIns="45720" rIns="91440" bIns="45720" rtlCol="0" anchor="t">
            <a:normAutofit/>
          </a:bodyPr>
          <a:lstStyle/>
          <a:p>
            <a:r>
              <a:rPr lang="en-US" dirty="0"/>
              <a:t>Integrated Neighbourhood Teams:</a:t>
            </a:r>
            <a:br>
              <a:rPr lang="en-US" dirty="0"/>
            </a:br>
            <a:endParaRPr lang="en-US" dirty="0"/>
          </a:p>
        </p:txBody>
      </p:sp>
      <p:pic>
        <p:nvPicPr>
          <p:cNvPr id="7" name="Content Placeholder 6" descr="A group of people holding up puzzle pieces&#10;&#10;AI-generated content may be incorrect.">
            <a:extLst>
              <a:ext uri="{FF2B5EF4-FFF2-40B4-BE49-F238E27FC236}">
                <a16:creationId xmlns:a16="http://schemas.microsoft.com/office/drawing/2014/main" id="{F9F176A3-BACD-8F59-B32B-E4E2FF0A081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51579" y="2017288"/>
            <a:ext cx="4297785" cy="2986960"/>
          </a:xfrm>
          <a:prstGeom prst="rect">
            <a:avLst/>
          </a:prstGeom>
        </p:spPr>
      </p:pic>
      <p:sp>
        <p:nvSpPr>
          <p:cNvPr id="5" name="TextBox 4">
            <a:extLst>
              <a:ext uri="{FF2B5EF4-FFF2-40B4-BE49-F238E27FC236}">
                <a16:creationId xmlns:a16="http://schemas.microsoft.com/office/drawing/2014/main" id="{16C56112-3240-1DEE-F86F-D65636A29738}"/>
              </a:ext>
            </a:extLst>
          </p:cNvPr>
          <p:cNvSpPr txBox="1"/>
          <p:nvPr/>
        </p:nvSpPr>
        <p:spPr>
          <a:xfrm>
            <a:off x="5749365" y="2015734"/>
            <a:ext cx="5305490" cy="3450613"/>
          </a:xfrm>
          <a:prstGeom prst="rect">
            <a:avLst/>
          </a:prstGeom>
        </p:spPr>
        <p:txBody>
          <a:bodyPr vert="horz" lIns="91440" tIns="45720" rIns="91440" bIns="45720" rtlCol="0" anchor="t">
            <a:normAutofit/>
          </a:bodyPr>
          <a:lstStyle/>
          <a:p>
            <a:pPr indent="-228600" defTabSz="914400">
              <a:lnSpc>
                <a:spcPct val="110000"/>
              </a:lnSpc>
              <a:spcAft>
                <a:spcPts val="600"/>
              </a:spcAft>
              <a:buClr>
                <a:schemeClr val="accent1"/>
              </a:buClr>
              <a:buSzPct val="100000"/>
              <a:buFont typeface="Arial" panose="020B0604020202020204" pitchFamily="34" charset="0"/>
              <a:buChar char="•"/>
            </a:pPr>
            <a:r>
              <a:rPr lang="en-US" dirty="0"/>
              <a:t>We are now working collaboratively with the local council, voluntary sector, Dorset HealthCare, and other community services to streamline and coordinate care through Integrated Neighbourhood Teams within primary care. This joint approach aims to improve support and pathways for our most vulnerable patients, with a particular focus on housebound, frail individuals and those experiencing mental health challenges. By bringing together a wide range of services, we hope to provide more efficient, person-</a:t>
            </a:r>
            <a:r>
              <a:rPr lang="en-US" dirty="0" err="1"/>
              <a:t>centred</a:t>
            </a:r>
            <a:r>
              <a:rPr lang="en-US" dirty="0"/>
              <a:t> care tailored to individual needs.</a:t>
            </a:r>
          </a:p>
        </p:txBody>
      </p:sp>
    </p:spTree>
    <p:extLst>
      <p:ext uri="{BB962C8B-B14F-4D97-AF65-F5344CB8AC3E}">
        <p14:creationId xmlns:p14="http://schemas.microsoft.com/office/powerpoint/2010/main" val="2524781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uman body with lungs and lungs&#10;&#10;AI-generated content may be incorrect.">
            <a:extLst>
              <a:ext uri="{FF2B5EF4-FFF2-40B4-BE49-F238E27FC236}">
                <a16:creationId xmlns:a16="http://schemas.microsoft.com/office/drawing/2014/main" id="{DE35BD23-20F2-3FAA-7A67-99EBD4118815}"/>
              </a:ext>
            </a:extLst>
          </p:cNvPr>
          <p:cNvPicPr>
            <a:picLocks noChangeAspect="1"/>
          </p:cNvPicPr>
          <p:nvPr/>
        </p:nvPicPr>
        <p:blipFill>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0934" r="-1" b="13560"/>
          <a:stretch>
            <a:fillRect/>
          </a:stretch>
        </p:blipFill>
        <p:spPr>
          <a:xfrm>
            <a:off x="305" y="10"/>
            <a:ext cx="12191695" cy="6857990"/>
          </a:xfrm>
          <a:prstGeom prst="rect">
            <a:avLst/>
          </a:prstGeom>
        </p:spPr>
      </p:pic>
      <p:sp>
        <p:nvSpPr>
          <p:cNvPr id="1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6" name="Rectangle 1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3E17266-00DD-1196-BD2D-376F63E12E94}"/>
              </a:ext>
            </a:extLst>
          </p:cNvPr>
          <p:cNvSpPr>
            <a:spLocks noGrp="1"/>
          </p:cNvSpPr>
          <p:nvPr>
            <p:ph type="title"/>
          </p:nvPr>
        </p:nvSpPr>
        <p:spPr>
          <a:xfrm>
            <a:off x="1130271" y="1193800"/>
            <a:ext cx="3193050" cy="4699000"/>
          </a:xfrm>
        </p:spPr>
        <p:txBody>
          <a:bodyPr anchor="ctr">
            <a:normAutofit/>
          </a:bodyPr>
          <a:lstStyle/>
          <a:p>
            <a:r>
              <a:rPr lang="en-GB" dirty="0"/>
              <a:t>Respiratory Hub</a:t>
            </a:r>
          </a:p>
        </p:txBody>
      </p:sp>
      <p:cxnSp>
        <p:nvCxnSpPr>
          <p:cNvPr id="18" name="Straight Connector 1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7C23777-7B96-9E0B-F1DB-966F132BB00A}"/>
              </a:ext>
            </a:extLst>
          </p:cNvPr>
          <p:cNvSpPr>
            <a:spLocks noGrp="1"/>
          </p:cNvSpPr>
          <p:nvPr>
            <p:ph idx="1"/>
          </p:nvPr>
        </p:nvSpPr>
        <p:spPr>
          <a:xfrm>
            <a:off x="4976636" y="1193800"/>
            <a:ext cx="6085091" cy="4699000"/>
          </a:xfrm>
        </p:spPr>
        <p:txBody>
          <a:bodyPr anchor="ctr">
            <a:normAutofit/>
          </a:bodyPr>
          <a:lstStyle/>
          <a:p>
            <a:r>
              <a:rPr lang="en-GB" dirty="0">
                <a:effectLst/>
                <a:latin typeface="Aptos" panose="020B0004020202020204" pitchFamily="34" charset="0"/>
                <a:ea typeface="Aptos" panose="020B0004020202020204" pitchFamily="34" charset="0"/>
                <a:cs typeface="Aptos" panose="020B0004020202020204" pitchFamily="34" charset="0"/>
              </a:rPr>
              <a:t>We are launching a new Community Respiratory Hub based at St Mary’s Hospital in Poole to provide respiratory diagnostics closer to home for our patients. </a:t>
            </a:r>
          </a:p>
          <a:p>
            <a:r>
              <a:rPr lang="en-GB" dirty="0">
                <a:effectLst/>
                <a:latin typeface="Aptos" panose="020B0004020202020204" pitchFamily="34" charset="0"/>
                <a:ea typeface="Aptos" panose="020B0004020202020204" pitchFamily="34" charset="0"/>
                <a:cs typeface="Aptos" panose="020B0004020202020204" pitchFamily="34" charset="0"/>
              </a:rPr>
              <a:t>This service aims to improve access and reduce waiting times by delivering high-quality respiratory assessments and diagnostics within a community setting, ensuring timely and convenient care for those with respiratory conditions. </a:t>
            </a:r>
          </a:p>
          <a:p>
            <a:r>
              <a:rPr lang="en-GB" dirty="0">
                <a:effectLst/>
                <a:latin typeface="Aptos" panose="020B0004020202020204" pitchFamily="34" charset="0"/>
                <a:ea typeface="Aptos" panose="020B0004020202020204" pitchFamily="34" charset="0"/>
                <a:cs typeface="Aptos" panose="020B0004020202020204" pitchFamily="34" charset="0"/>
              </a:rPr>
              <a:t>We are hoping for this to start in August 2025.</a:t>
            </a:r>
          </a:p>
          <a:p>
            <a:endParaRPr lang="en-GB" dirty="0"/>
          </a:p>
        </p:txBody>
      </p:sp>
      <p:sp>
        <p:nvSpPr>
          <p:cNvPr id="2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26071917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078E66E1-EA3A-2B94-2C15-D929C0F27FE8}"/>
              </a:ext>
            </a:extLst>
          </p:cNvPr>
          <p:cNvSpPr>
            <a:spLocks noGrp="1"/>
          </p:cNvSpPr>
          <p:nvPr>
            <p:ph type="title"/>
          </p:nvPr>
        </p:nvSpPr>
        <p:spPr>
          <a:xfrm>
            <a:off x="1451580" y="804521"/>
            <a:ext cx="5930997" cy="734114"/>
          </a:xfrm>
        </p:spPr>
        <p:txBody>
          <a:bodyPr>
            <a:normAutofit fontScale="90000"/>
          </a:bodyPr>
          <a:lstStyle/>
          <a:p>
            <a:r>
              <a:rPr lang="en-GB" sz="2700" dirty="0"/>
              <a:t> </a:t>
            </a:r>
            <a:r>
              <a:rPr lang="en-GB" sz="2000" b="1" dirty="0"/>
              <a:t>Analogue to Digital  - </a:t>
            </a:r>
            <a:r>
              <a:rPr lang="en-GB" sz="2000" b="1" cap="none" dirty="0"/>
              <a:t>Power In Your Hands</a:t>
            </a:r>
            <a:endParaRPr lang="en-GB" sz="2000" b="1" dirty="0"/>
          </a:p>
        </p:txBody>
      </p:sp>
      <p:sp>
        <p:nvSpPr>
          <p:cNvPr id="20" name="Rectangle 19">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Rectangle 1">
            <a:extLst>
              <a:ext uri="{FF2B5EF4-FFF2-40B4-BE49-F238E27FC236}">
                <a16:creationId xmlns:a16="http://schemas.microsoft.com/office/drawing/2014/main" id="{F33449F0-3037-2DC4-E490-80632BDA54DA}"/>
              </a:ext>
            </a:extLst>
          </p:cNvPr>
          <p:cNvSpPr>
            <a:spLocks noGrp="1" noChangeArrowheads="1"/>
          </p:cNvSpPr>
          <p:nvPr>
            <p:ph idx="1"/>
          </p:nvPr>
        </p:nvSpPr>
        <p:spPr bwMode="auto">
          <a:xfrm>
            <a:off x="708522" y="1711021"/>
            <a:ext cx="6890621" cy="434245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6960" tIns="0" rIns="0" bIns="12696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10000"/>
              </a:lnSpc>
              <a:spcBef>
                <a:spcPct val="0"/>
              </a:spcBef>
              <a:spcAft>
                <a:spcPts val="600"/>
              </a:spcAft>
              <a:buClrTx/>
              <a:buSzTx/>
              <a:buFontTx/>
              <a:buNone/>
              <a:tabLst/>
            </a:pPr>
            <a:endParaRPr kumimoji="0" lang="en-US" altLang="en-US" sz="1000" b="0" i="0" u="none" strike="noStrike" cap="none" normalizeH="0" baseline="0" dirty="0">
              <a:ln>
                <a:noFill/>
              </a:ln>
              <a:effectLst/>
              <a:latin typeface="GDS Transport"/>
            </a:endParaRPr>
          </a:p>
          <a:p>
            <a:pPr marL="0" marR="0" lvl="0" indent="0" defTabSz="914400" rtl="0" eaLnBrk="0" fontAlgn="base" latinLnBrk="0" hangingPunct="0">
              <a:lnSpc>
                <a:spcPct val="110000"/>
              </a:lnSpc>
              <a:spcBef>
                <a:spcPct val="0"/>
              </a:spcBef>
              <a:spcAft>
                <a:spcPts val="600"/>
              </a:spcAft>
              <a:buClrTx/>
              <a:buSzTx/>
              <a:buFontTx/>
              <a:buNone/>
              <a:tabLst/>
            </a:pPr>
            <a:endParaRPr lang="en-US" altLang="en-US" sz="1000" dirty="0">
              <a:latin typeface="GDS Transport"/>
            </a:endParaRPr>
          </a:p>
          <a:p>
            <a:pPr marL="0" marR="0" lvl="0" indent="0" defTabSz="914400" rtl="0" eaLnBrk="0" fontAlgn="base" latinLnBrk="0" hangingPunct="0">
              <a:lnSpc>
                <a:spcPct val="110000"/>
              </a:lnSpc>
              <a:spcBef>
                <a:spcPct val="0"/>
              </a:spcBef>
              <a:spcAft>
                <a:spcPts val="600"/>
              </a:spcAft>
              <a:buClrTx/>
              <a:buSzTx/>
              <a:buFontTx/>
              <a:buNone/>
              <a:tabLst/>
            </a:pPr>
            <a:r>
              <a:rPr kumimoji="0" lang="en-GB"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Modern technology has given us more power over our everyday lives. But that same scale of change has yet to come to the NHS. </a:t>
            </a:r>
            <a:r>
              <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Patients will have a ‘doctor in their pocket’ in the form of the NHS App, while staff will be liberated from a burden of bureaucracy and administration.</a:t>
            </a:r>
          </a:p>
          <a:p>
            <a:pPr marL="0" marR="0" lvl="0" indent="0" defTabSz="914400" rtl="0" eaLnBrk="0" fontAlgn="base" latinLnBrk="0" hangingPunct="0">
              <a:lnSpc>
                <a:spcPct val="110000"/>
              </a:lnSpc>
              <a:spcBef>
                <a:spcPct val="0"/>
              </a:spcBef>
              <a:spcAft>
                <a:spcPts val="600"/>
              </a:spcAft>
              <a:buClrTx/>
              <a:buSzTx/>
              <a:buFontTx/>
              <a:buNone/>
              <a:tabLst/>
            </a:pPr>
            <a:r>
              <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By harnessing the digital revolution, we will be able to:</a:t>
            </a:r>
          </a:p>
          <a:p>
            <a:pPr marL="0" marR="0" lvl="0" indent="0" defTabSz="914400" rtl="0" eaLnBrk="0" fontAlgn="base" latinLnBrk="0" hangingPunct="0">
              <a:lnSpc>
                <a:spcPct val="100000"/>
              </a:lnSpc>
              <a:spcBef>
                <a:spcPct val="0"/>
              </a:spcBef>
              <a:spcAft>
                <a:spcPts val="600"/>
              </a:spcAft>
              <a:buClrTx/>
              <a:buSzTx/>
              <a:buFontTx/>
              <a:buChar char="•"/>
              <a:tabLst/>
            </a:pPr>
            <a:r>
              <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ensure rapid access for those in generally good health</a:t>
            </a:r>
          </a:p>
          <a:p>
            <a:pPr marL="0" marR="0" lvl="0" indent="0" defTabSz="914400" rtl="0" eaLnBrk="0" fontAlgn="base" latinLnBrk="0" hangingPunct="0">
              <a:lnSpc>
                <a:spcPct val="100000"/>
              </a:lnSpc>
              <a:spcBef>
                <a:spcPct val="0"/>
              </a:spcBef>
              <a:spcAft>
                <a:spcPts val="600"/>
              </a:spcAft>
              <a:buClrTx/>
              <a:buSzTx/>
              <a:buFontTx/>
              <a:buChar char="•"/>
              <a:tabLst/>
            </a:pPr>
            <a:r>
              <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free up physical access for those with the most complex needs</a:t>
            </a:r>
          </a:p>
          <a:p>
            <a:pPr marL="0" marR="0" lvl="0" indent="0" defTabSz="914400" rtl="0" eaLnBrk="0" fontAlgn="base" latinLnBrk="0" hangingPunct="0">
              <a:lnSpc>
                <a:spcPct val="100000"/>
              </a:lnSpc>
              <a:spcBef>
                <a:spcPct val="0"/>
              </a:spcBef>
              <a:spcAft>
                <a:spcPts val="600"/>
              </a:spcAft>
              <a:buClrTx/>
              <a:buSzTx/>
              <a:buFontTx/>
              <a:buChar char="•"/>
              <a:tabLst/>
            </a:pPr>
            <a:r>
              <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help ensure the NHS’s financial sustainability for future generations</a:t>
            </a:r>
          </a:p>
          <a:p>
            <a:pPr marL="0" marR="0" lvl="0" indent="0" defTabSz="914400" rtl="0" eaLnBrk="0" fontAlgn="base" latinLnBrk="0" hangingPunct="0">
              <a:lnSpc>
                <a:spcPct val="100000"/>
              </a:lnSpc>
              <a:spcBef>
                <a:spcPct val="0"/>
              </a:spcBef>
              <a:spcAft>
                <a:spcPts val="600"/>
              </a:spcAft>
              <a:buClrTx/>
              <a:buSzTx/>
              <a:buNone/>
              <a:tabLst/>
            </a:pPr>
            <a:r>
              <a:rPr lang="en-US" altLang="en-US" sz="1800" dirty="0">
                <a:latin typeface="Calibri" panose="020F0502020204030204" pitchFamily="34" charset="0"/>
                <a:ea typeface="Calibri" panose="020F0502020204030204" pitchFamily="34" charset="0"/>
                <a:cs typeface="Calibri" panose="020F0502020204030204" pitchFamily="34" charset="0"/>
              </a:rPr>
              <a:t>By 2028 there will be significant upgrades to the NHS APP, including self referrals, shared records and A1 support.  All tools and digital systems to reduce admin burden and streamline workflows.</a:t>
            </a:r>
            <a:endParaRPr kumimoji="0" lang="en-US" altLang="en-US" sz="1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0" fontAlgn="base" latinLnBrk="0" hangingPunct="0">
              <a:lnSpc>
                <a:spcPct val="110000"/>
              </a:lnSpc>
              <a:spcBef>
                <a:spcPct val="0"/>
              </a:spcBef>
              <a:spcAft>
                <a:spcPts val="600"/>
              </a:spcAft>
              <a:buClrTx/>
              <a:buSzTx/>
              <a:buFontTx/>
              <a:buNone/>
              <a:tabLst/>
            </a:pPr>
            <a:endParaRPr kumimoji="0" lang="en-US" altLang="en-US" sz="1000" b="0" i="0" u="none" strike="noStrike" cap="none" normalizeH="0" baseline="0" dirty="0">
              <a:ln>
                <a:noFill/>
              </a:ln>
              <a:effectLst/>
              <a:latin typeface="Arial" panose="020B0604020202020204" pitchFamily="34" charset="0"/>
            </a:endParaRPr>
          </a:p>
        </p:txBody>
      </p:sp>
      <p:pic>
        <p:nvPicPr>
          <p:cNvPr id="11" name="Picture 10" descr="Hands pointing at a tablet&#10;&#10;AI-generated content may be incorrect.">
            <a:extLst>
              <a:ext uri="{FF2B5EF4-FFF2-40B4-BE49-F238E27FC236}">
                <a16:creationId xmlns:a16="http://schemas.microsoft.com/office/drawing/2014/main" id="{8B5991C5-D3A3-987A-A358-9218777E1E0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99446" y="1278035"/>
            <a:ext cx="3884032" cy="4294992"/>
          </a:xfrm>
          <a:prstGeom prst="rect">
            <a:avLst/>
          </a:prstGeom>
        </p:spPr>
      </p:pic>
      <p:pic>
        <p:nvPicPr>
          <p:cNvPr id="22" name="Picture 21">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4" name="Straight Connector 23">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216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B9751-0C00-7C58-8F15-6E3781A08BF4}"/>
              </a:ext>
            </a:extLst>
          </p:cNvPr>
          <p:cNvSpPr>
            <a:spLocks noGrp="1"/>
          </p:cNvSpPr>
          <p:nvPr>
            <p:ph type="title"/>
          </p:nvPr>
        </p:nvSpPr>
        <p:spPr>
          <a:xfrm>
            <a:off x="1451579" y="804519"/>
            <a:ext cx="9994750" cy="1049235"/>
          </a:xfrm>
        </p:spPr>
        <p:txBody>
          <a:bodyPr vert="horz" lIns="91440" tIns="45720" rIns="91440" bIns="45720" rtlCol="0" anchor="t">
            <a:normAutofit/>
          </a:bodyPr>
          <a:lstStyle/>
          <a:p>
            <a:pPr algn="ctr"/>
            <a:r>
              <a:rPr lang="en-US" sz="2200" b="1"/>
              <a:t> Sickness to prevention: Power To Make The Healthy Choice</a:t>
            </a:r>
            <a:br>
              <a:rPr lang="en-US" sz="2200" b="1"/>
            </a:br>
            <a:endParaRPr lang="en-US" sz="2200" b="1"/>
          </a:p>
        </p:txBody>
      </p:sp>
      <p:pic>
        <p:nvPicPr>
          <p:cNvPr id="5" name="Picture 4" descr="A heart shaped image of various objects&#10;&#10;AI-generated content may be incorrect.">
            <a:extLst>
              <a:ext uri="{FF2B5EF4-FFF2-40B4-BE49-F238E27FC236}">
                <a16:creationId xmlns:a16="http://schemas.microsoft.com/office/drawing/2014/main" id="{83ACE63B-DB09-7413-8772-EDA3D57F162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51579" y="2438924"/>
            <a:ext cx="4960443" cy="2604232"/>
          </a:xfrm>
          <a:prstGeom prst="rect">
            <a:avLst/>
          </a:prstGeom>
        </p:spPr>
      </p:pic>
      <p:sp>
        <p:nvSpPr>
          <p:cNvPr id="3" name="TextBox 2">
            <a:extLst>
              <a:ext uri="{FF2B5EF4-FFF2-40B4-BE49-F238E27FC236}">
                <a16:creationId xmlns:a16="http://schemas.microsoft.com/office/drawing/2014/main" id="{AEF9B8C0-1F7C-4284-308B-C51D461A3A0F}"/>
              </a:ext>
            </a:extLst>
          </p:cNvPr>
          <p:cNvSpPr txBox="1"/>
          <p:nvPr/>
        </p:nvSpPr>
        <p:spPr>
          <a:xfrm>
            <a:off x="6892299" y="2015734"/>
            <a:ext cx="4162555" cy="3450613"/>
          </a:xfrm>
          <a:prstGeom prst="rect">
            <a:avLst/>
          </a:prstGeom>
        </p:spPr>
        <p:txBody>
          <a:bodyPr vert="horz" lIns="91440" tIns="45720" rIns="91440" bIns="45720" rtlCol="0" anchor="t">
            <a:normAutofit/>
          </a:bodyPr>
          <a:lstStyle/>
          <a:p>
            <a:pPr marL="285750" indent="-228600" defTabSz="914400">
              <a:lnSpc>
                <a:spcPct val="120000"/>
              </a:lnSpc>
              <a:spcAft>
                <a:spcPts val="600"/>
              </a:spcAft>
              <a:buClr>
                <a:schemeClr val="accent1"/>
              </a:buClr>
              <a:buSzPct val="100000"/>
              <a:buFont typeface="Arial" panose="020B0604020202020204" pitchFamily="34" charset="0"/>
              <a:buChar char="•"/>
            </a:pPr>
            <a:r>
              <a:rPr lang="en-US" dirty="0"/>
              <a:t>Focus will be on early interventions targeting obesity, smoking , vaccines and public health nudges</a:t>
            </a:r>
          </a:p>
          <a:p>
            <a:pPr marL="285750" indent="-228600" defTabSz="914400">
              <a:lnSpc>
                <a:spcPct val="120000"/>
              </a:lnSpc>
              <a:spcAft>
                <a:spcPts val="600"/>
              </a:spcAft>
              <a:buClr>
                <a:schemeClr val="accent1"/>
              </a:buClr>
              <a:buSzPct val="100000"/>
              <a:buFont typeface="Arial" panose="020B0604020202020204" pitchFamily="34" charset="0"/>
              <a:buChar char="•"/>
            </a:pPr>
            <a:endParaRPr lang="en-US" dirty="0"/>
          </a:p>
          <a:p>
            <a:pPr marL="285750" indent="-228600" defTabSz="914400">
              <a:lnSpc>
                <a:spcPct val="120000"/>
              </a:lnSpc>
              <a:spcAft>
                <a:spcPts val="600"/>
              </a:spcAft>
              <a:buClr>
                <a:schemeClr val="accent1"/>
              </a:buClr>
              <a:buSzPct val="100000"/>
              <a:buFont typeface="Arial" panose="020B0604020202020204" pitchFamily="34" charset="0"/>
              <a:buChar char="•"/>
            </a:pPr>
            <a:r>
              <a:rPr lang="en-US" dirty="0"/>
              <a:t>Ambition is to halve the healthy life expectancy gap between richest and poorest areas</a:t>
            </a:r>
          </a:p>
        </p:txBody>
      </p:sp>
    </p:spTree>
    <p:extLst>
      <p:ext uri="{BB962C8B-B14F-4D97-AF65-F5344CB8AC3E}">
        <p14:creationId xmlns:p14="http://schemas.microsoft.com/office/powerpoint/2010/main" val="230298790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1319</TotalTime>
  <Words>1007</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GDS Transport</vt:lpstr>
      <vt:lpstr>Gill Sans MT</vt:lpstr>
      <vt:lpstr>Gallery</vt:lpstr>
      <vt:lpstr>     </vt:lpstr>
      <vt:lpstr>Introduction to New PCN Clinical Director - Dr Simon Rees</vt:lpstr>
      <vt:lpstr>What is the role of  a PCN Clinical Director? </vt:lpstr>
      <vt:lpstr>The NHS 10 Year PLAN</vt:lpstr>
      <vt:lpstr>Hospital to Community</vt:lpstr>
      <vt:lpstr>Integrated Neighbourhood Teams: </vt:lpstr>
      <vt:lpstr>Respiratory Hub</vt:lpstr>
      <vt:lpstr> Analogue to Digital  - Power In Your Hands</vt:lpstr>
      <vt:lpstr> Sickness to prevention: Power To Make The Healthy Choice </vt:lpstr>
      <vt:lpstr>Shore Medical Objectives </vt:lpstr>
      <vt:lpstr>Hypertension event/Campaign</vt:lpstr>
      <vt:lpstr>Statistics June 2025 data</vt:lpstr>
      <vt:lpstr>Covid Uptake Spring Boosters 2025</vt:lpstr>
      <vt:lpstr>Autumn covid vaccine programme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Westbourne Medical Centre   2023/24</dc:title>
  <dc:creator>Anne Holburn (Westbourne Medical Centre)</dc:creator>
  <cp:lastModifiedBy>Anne Holburn</cp:lastModifiedBy>
  <cp:revision>30</cp:revision>
  <dcterms:created xsi:type="dcterms:W3CDTF">2023-04-18T10:16:22Z</dcterms:created>
  <dcterms:modified xsi:type="dcterms:W3CDTF">2026-01-16T11:46:58Z</dcterms:modified>
</cp:coreProperties>
</file>