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6" r:id="rId3"/>
    <p:sldId id="292" r:id="rId4"/>
    <p:sldId id="291" r:id="rId5"/>
    <p:sldId id="258" r:id="rId6"/>
    <p:sldId id="296" r:id="rId7"/>
    <p:sldId id="302" r:id="rId8"/>
    <p:sldId id="274" r:id="rId9"/>
    <p:sldId id="260" r:id="rId10"/>
    <p:sldId id="272" r:id="rId11"/>
    <p:sldId id="273" r:id="rId12"/>
    <p:sldId id="264" r:id="rId13"/>
    <p:sldId id="286" r:id="rId14"/>
    <p:sldId id="285" r:id="rId15"/>
    <p:sldId id="287" r:id="rId16"/>
    <p:sldId id="261" r:id="rId17"/>
    <p:sldId id="262" r:id="rId18"/>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4" autoAdjust="0"/>
    <p:restoredTop sz="94660"/>
  </p:normalViewPr>
  <p:slideViewPr>
    <p:cSldViewPr snapToGrid="0">
      <p:cViewPr varScale="1">
        <p:scale>
          <a:sx n="107" d="100"/>
          <a:sy n="107" d="100"/>
        </p:scale>
        <p:origin x="17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B801C2B-66D0-4DD1-AF93-4EF7CFDA8E2A}" type="datetimeFigureOut">
              <a:rPr lang="en-GB" smtClean="0"/>
              <a:t>16/01/2026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D1BA7F45-ADA5-464D-B977-DD0D6E3EB4D9}" type="slidenum">
              <a:rPr lang="en-GB" smtClean="0"/>
              <a:t>‹#›</a:t>
            </a:fld>
            <a:endParaRPr lang="en-GB"/>
          </a:p>
        </p:txBody>
      </p:sp>
    </p:spTree>
    <p:extLst>
      <p:ext uri="{BB962C8B-B14F-4D97-AF65-F5344CB8AC3E}">
        <p14:creationId xmlns:p14="http://schemas.microsoft.com/office/powerpoint/2010/main" val="150238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FC8BD8E7-1312-41F3-99C4-6DA5AF891969}" type="slidenum">
              <a:rPr lang="en-GB" smtClean="0"/>
              <a:t>3</a:t>
            </a:fld>
            <a:endParaRPr lang="en-GB" dirty="0"/>
          </a:p>
        </p:txBody>
      </p:sp>
    </p:spTree>
    <p:extLst>
      <p:ext uri="{BB962C8B-B14F-4D97-AF65-F5344CB8AC3E}">
        <p14:creationId xmlns:p14="http://schemas.microsoft.com/office/powerpoint/2010/main" val="1690886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FC8BD8E7-1312-41F3-99C4-6DA5AF891969}" type="slidenum">
              <a:rPr lang="en-GB" smtClean="0"/>
              <a:t>4</a:t>
            </a:fld>
            <a:endParaRPr lang="en-GB" dirty="0"/>
          </a:p>
        </p:txBody>
      </p:sp>
    </p:spTree>
    <p:extLst>
      <p:ext uri="{BB962C8B-B14F-4D97-AF65-F5344CB8AC3E}">
        <p14:creationId xmlns:p14="http://schemas.microsoft.com/office/powerpoint/2010/main" val="196145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FC8BD8E7-1312-41F3-99C4-6DA5AF891969}" type="slidenum">
              <a:rPr lang="en-GB" smtClean="0"/>
              <a:t>6</a:t>
            </a:fld>
            <a:endParaRPr lang="en-GB" dirty="0"/>
          </a:p>
        </p:txBody>
      </p:sp>
    </p:spTree>
    <p:extLst>
      <p:ext uri="{BB962C8B-B14F-4D97-AF65-F5344CB8AC3E}">
        <p14:creationId xmlns:p14="http://schemas.microsoft.com/office/powerpoint/2010/main" val="4105703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8B04C-4C49-1B25-DD8E-0E13A1B3EB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846ED8-B98C-9060-A726-B02FBAD47E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AC03FE-71D4-6BB2-2D31-089B74437078}"/>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5" name="Footer Placeholder 4">
            <a:extLst>
              <a:ext uri="{FF2B5EF4-FFF2-40B4-BE49-F238E27FC236}">
                <a16:creationId xmlns:a16="http://schemas.microsoft.com/office/drawing/2014/main" id="{EA238B82-2C28-0DB5-56DE-34BA3D4C1A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ED1527-68BA-EF1C-C7EA-A2900AC68D38}"/>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269823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7ED3D-C79C-FE7A-2A9F-DC7333CD57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88FA6A-B650-AEE0-49F8-6FD58A3CA9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CBD50D-305E-53FA-F4E3-5D86F0B10F79}"/>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5" name="Footer Placeholder 4">
            <a:extLst>
              <a:ext uri="{FF2B5EF4-FFF2-40B4-BE49-F238E27FC236}">
                <a16:creationId xmlns:a16="http://schemas.microsoft.com/office/drawing/2014/main" id="{2E7FFF42-779D-1D80-8C2D-964DE5B341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C8E5BD-0C68-6350-72ED-D42538AC7D7B}"/>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373221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8FEF1-D732-9843-3928-FAB9A9CAF8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1436A0-04FB-CDD8-CFF8-1AE4F23D7A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8EF634-1D7D-A493-B1EF-26696937C090}"/>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5" name="Footer Placeholder 4">
            <a:extLst>
              <a:ext uri="{FF2B5EF4-FFF2-40B4-BE49-F238E27FC236}">
                <a16:creationId xmlns:a16="http://schemas.microsoft.com/office/drawing/2014/main" id="{4371F485-2ACB-97D6-E779-D536F8CE75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CCCEAC-2F52-FD59-C53F-6A055928CE6D}"/>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406842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51B9A-F14E-4FC2-9760-12638A824E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23E15A-349E-E71E-0502-BDDD3748EE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BDB137-338E-3946-046D-B8C70B16ECE3}"/>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5" name="Footer Placeholder 4">
            <a:extLst>
              <a:ext uri="{FF2B5EF4-FFF2-40B4-BE49-F238E27FC236}">
                <a16:creationId xmlns:a16="http://schemas.microsoft.com/office/drawing/2014/main" id="{893E1B28-936C-1E72-04EE-5A23044939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0E1B19-E5E1-0AE0-B330-A99C5A2C4E73}"/>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297984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C8364-1455-29C6-A302-B8481B609B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1F96231-2691-7D16-C8DB-EE9F2DA78E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C4F512-0D76-7341-68D1-70D90A95A841}"/>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5" name="Footer Placeholder 4">
            <a:extLst>
              <a:ext uri="{FF2B5EF4-FFF2-40B4-BE49-F238E27FC236}">
                <a16:creationId xmlns:a16="http://schemas.microsoft.com/office/drawing/2014/main" id="{91B52126-55C1-3F4B-760B-CEC96994F4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0B6711-608B-BA16-2517-5506D6BF0337}"/>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230340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846C-8CD3-90A6-4661-C7CEF25A9C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2137BF-FEAC-42F0-4570-ECE03E87EE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A3A168-CDBB-56C9-5E5E-B49F5F4AEF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F16054C-DD95-420E-B139-0A819EB192C9}"/>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6" name="Footer Placeholder 5">
            <a:extLst>
              <a:ext uri="{FF2B5EF4-FFF2-40B4-BE49-F238E27FC236}">
                <a16:creationId xmlns:a16="http://schemas.microsoft.com/office/drawing/2014/main" id="{C81CA62F-A3BD-EC90-2BDE-AAF01A1296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D25CF0-42EB-086D-7539-9DCA9EA0DED2}"/>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292310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75E5C-014A-6974-464D-11FAEB072A6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D3CDC2-6AF6-F831-D54B-0BD2D9A01F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ECE228-52A4-045D-AA8C-B3EBBE8B80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53B5C0-408B-4A6D-3801-83C616157A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DC6661-E44D-17B9-9F17-611DDA300D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1BF0C7B-8ABB-8322-AF84-2581CCE16156}"/>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8" name="Footer Placeholder 7">
            <a:extLst>
              <a:ext uri="{FF2B5EF4-FFF2-40B4-BE49-F238E27FC236}">
                <a16:creationId xmlns:a16="http://schemas.microsoft.com/office/drawing/2014/main" id="{6594F8F3-4EA9-ABDC-F437-2A0A91FEA6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CC1F1D-DD8A-DCA8-FF8F-73FCED6C5DE7}"/>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1378284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6AD81-9CE2-E9D5-E7FC-342D49F7DD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94D7C2D-514F-FCC2-2D84-CB895E274C51}"/>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4" name="Footer Placeholder 3">
            <a:extLst>
              <a:ext uri="{FF2B5EF4-FFF2-40B4-BE49-F238E27FC236}">
                <a16:creationId xmlns:a16="http://schemas.microsoft.com/office/drawing/2014/main" id="{97BF7E3F-ED54-F6CF-94DA-260EF691E12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F73025-4FB2-BC8B-F386-FD4E71F2EE76}"/>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3844623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08EA7E-46DD-34B2-513B-9A11B95DB27B}"/>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3" name="Footer Placeholder 2">
            <a:extLst>
              <a:ext uri="{FF2B5EF4-FFF2-40B4-BE49-F238E27FC236}">
                <a16:creationId xmlns:a16="http://schemas.microsoft.com/office/drawing/2014/main" id="{FF221A97-3F96-704E-A230-BD9AA6F5144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D50EDA-8462-834F-9641-97E97ADFAAF2}"/>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3042321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09D9-144C-DE69-AEFD-5B0DB0E4B3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4F06716-67F4-A141-73E5-E69E3A86F6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880B8AD-48AF-9D8F-6CE0-7FE39FB0B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790CF7-16BE-0ECF-F42E-34AAE5269C9B}"/>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6" name="Footer Placeholder 5">
            <a:extLst>
              <a:ext uri="{FF2B5EF4-FFF2-40B4-BE49-F238E27FC236}">
                <a16:creationId xmlns:a16="http://schemas.microsoft.com/office/drawing/2014/main" id="{794BB0E7-44E0-DB91-F71E-F52AF9A024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6AABAA-01B7-B8C3-82A6-64CE7BA6C5EE}"/>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2119969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3C6E-59F0-E407-CA3F-EFBE4E7352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BE064C0-FC21-43D2-A668-330D0F4D5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7FD60BE-F839-1674-6505-483EE3CE58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80E72A-7B7A-680D-A868-D41BC0E79755}"/>
              </a:ext>
            </a:extLst>
          </p:cNvPr>
          <p:cNvSpPr>
            <a:spLocks noGrp="1"/>
          </p:cNvSpPr>
          <p:nvPr>
            <p:ph type="dt" sz="half" idx="10"/>
          </p:nvPr>
        </p:nvSpPr>
        <p:spPr/>
        <p:txBody>
          <a:bodyPr/>
          <a:lstStyle/>
          <a:p>
            <a:fld id="{21FF8A8F-6385-465C-A639-71F4B3E2CE09}" type="datetimeFigureOut">
              <a:rPr lang="en-GB" smtClean="0"/>
              <a:t>16/01/2026</a:t>
            </a:fld>
            <a:endParaRPr lang="en-GB"/>
          </a:p>
        </p:txBody>
      </p:sp>
      <p:sp>
        <p:nvSpPr>
          <p:cNvPr id="6" name="Footer Placeholder 5">
            <a:extLst>
              <a:ext uri="{FF2B5EF4-FFF2-40B4-BE49-F238E27FC236}">
                <a16:creationId xmlns:a16="http://schemas.microsoft.com/office/drawing/2014/main" id="{4A48E73D-052A-318B-41D5-A3CF3C31CF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711CB4-EC2B-92CF-D27F-9C34A8244255}"/>
              </a:ext>
            </a:extLst>
          </p:cNvPr>
          <p:cNvSpPr>
            <a:spLocks noGrp="1"/>
          </p:cNvSpPr>
          <p:nvPr>
            <p:ph type="sldNum" sz="quarter" idx="12"/>
          </p:nvPr>
        </p:nvSpPr>
        <p:spPr/>
        <p:txBody>
          <a:bodyPr/>
          <a:lstStyle/>
          <a:p>
            <a:fld id="{F784FDB2-2354-43FC-8F6B-AD09EB96FEB0}" type="slidenum">
              <a:rPr lang="en-GB" smtClean="0"/>
              <a:t>‹#›</a:t>
            </a:fld>
            <a:endParaRPr lang="en-GB"/>
          </a:p>
        </p:txBody>
      </p:sp>
    </p:spTree>
    <p:extLst>
      <p:ext uri="{BB962C8B-B14F-4D97-AF65-F5344CB8AC3E}">
        <p14:creationId xmlns:p14="http://schemas.microsoft.com/office/powerpoint/2010/main" val="181289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BDA91B-2354-CA45-B164-700B7B651D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187F4B4-3457-D603-A0F3-F52F698DD6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167E68-7D2A-4CA8-3208-F9B6219A05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FF8A8F-6385-465C-A639-71F4B3E2CE09}" type="datetimeFigureOut">
              <a:rPr lang="en-GB" smtClean="0"/>
              <a:t>16/01/2026</a:t>
            </a:fld>
            <a:endParaRPr lang="en-GB"/>
          </a:p>
        </p:txBody>
      </p:sp>
      <p:sp>
        <p:nvSpPr>
          <p:cNvPr id="5" name="Footer Placeholder 4">
            <a:extLst>
              <a:ext uri="{FF2B5EF4-FFF2-40B4-BE49-F238E27FC236}">
                <a16:creationId xmlns:a16="http://schemas.microsoft.com/office/drawing/2014/main" id="{EAAE1F62-F3BA-8263-461B-FCCEA30E98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1E9E490-D0AD-2688-1DCA-C3D4D0661D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84FDB2-2354-43FC-8F6B-AD09EB96FEB0}" type="slidenum">
              <a:rPr lang="en-GB" smtClean="0"/>
              <a:t>‹#›</a:t>
            </a:fld>
            <a:endParaRPr lang="en-GB"/>
          </a:p>
        </p:txBody>
      </p:sp>
    </p:spTree>
    <p:extLst>
      <p:ext uri="{BB962C8B-B14F-4D97-AF65-F5344CB8AC3E}">
        <p14:creationId xmlns:p14="http://schemas.microsoft.com/office/powerpoint/2010/main" val="1774087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iblnews.org/columbia-releases-a-mooc-to-help-veterans-to-transition-to-college/"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omentumpeople.co.uk/training/medication-training/respiratory-training/"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ograph.org.uk/photo/2889938"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virology.ws/2018/10/10/influenza-vaccine-is-safe-for-those-with-egg-allergies/" TargetMode="External"/><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hyperlink" Target="https://creativecommons.org/licenses/by-nc-sa/3.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rotel.pressbooks.pub/health-and-fitness/chapter/chapter-5-cardiovascular-endurance/"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njea.org/register-for-the-2025-njea-convention/"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publicdomainpictures.net/en/view-image.php?image=264811&amp;picture=waiting-room"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DBF50F6-DD88-4D9F-B7D3-79B98998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16BBDC2-6929-469E-B7C4-A03E77BF9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AE632E-654D-5BBA-EDD3-A29CF2B89053}"/>
              </a:ext>
            </a:extLst>
          </p:cNvPr>
          <p:cNvSpPr>
            <a:spLocks noGrp="1"/>
          </p:cNvSpPr>
          <p:nvPr>
            <p:ph type="ctrTitle"/>
          </p:nvPr>
        </p:nvSpPr>
        <p:spPr>
          <a:xfrm>
            <a:off x="804672" y="5434228"/>
            <a:ext cx="10640754" cy="775845"/>
          </a:xfrm>
        </p:spPr>
        <p:txBody>
          <a:bodyPr anchor="ctr">
            <a:normAutofit fontScale="90000"/>
          </a:bodyPr>
          <a:lstStyle/>
          <a:p>
            <a:pPr algn="l"/>
            <a:br>
              <a:rPr lang="en-GB" sz="1000" b="1">
                <a:solidFill>
                  <a:schemeClr val="tx2"/>
                </a:solidFill>
              </a:rPr>
            </a:br>
            <a:r>
              <a:rPr lang="en-GB" sz="1000" b="1">
                <a:solidFill>
                  <a:schemeClr val="tx2"/>
                </a:solidFill>
              </a:rPr>
              <a:t> </a:t>
            </a:r>
            <a:br>
              <a:rPr lang="en-GB" sz="1000" b="1">
                <a:solidFill>
                  <a:schemeClr val="tx2"/>
                </a:solidFill>
              </a:rPr>
            </a:br>
            <a:br>
              <a:rPr lang="en-GB" sz="1000" b="1">
                <a:solidFill>
                  <a:schemeClr val="tx2"/>
                </a:solidFill>
              </a:rPr>
            </a:br>
            <a:br>
              <a:rPr lang="en-GB" sz="1000">
                <a:solidFill>
                  <a:schemeClr val="tx2"/>
                </a:solidFill>
              </a:rPr>
            </a:br>
            <a:endParaRPr lang="en-GB" sz="1000">
              <a:solidFill>
                <a:schemeClr val="tx2"/>
              </a:solidFill>
            </a:endParaRPr>
          </a:p>
        </p:txBody>
      </p:sp>
      <p:grpSp>
        <p:nvGrpSpPr>
          <p:cNvPr id="12" name="Group 11">
            <a:extLst>
              <a:ext uri="{FF2B5EF4-FFF2-40B4-BE49-F238E27FC236}">
                <a16:creationId xmlns:a16="http://schemas.microsoft.com/office/drawing/2014/main" id="{C344E6B5-C9F5-4338-9E33-003B123731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2" y="170309"/>
            <a:ext cx="2514948" cy="2174333"/>
            <a:chOff x="-305" y="-4155"/>
            <a:chExt cx="2514948" cy="2174333"/>
          </a:xfrm>
        </p:grpSpPr>
        <p:sp>
          <p:nvSpPr>
            <p:cNvPr id="13" name="Freeform: Shape 12">
              <a:extLst>
                <a:ext uri="{FF2B5EF4-FFF2-40B4-BE49-F238E27FC236}">
                  <a16:creationId xmlns:a16="http://schemas.microsoft.com/office/drawing/2014/main" id="{C90B0F8D-9E81-4DE8-95D5-1A26E9390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30BA43A-83E9-4C67-92A6-F247FB370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2F3A0CC-EBFE-405D-B0C0-27DE361ED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6" name="Freeform: Shape 15">
              <a:extLst>
                <a:ext uri="{FF2B5EF4-FFF2-40B4-BE49-F238E27FC236}">
                  <a16:creationId xmlns:a16="http://schemas.microsoft.com/office/drawing/2014/main" id="{DF2E853E-B55A-4FFD-B90E-6FB4F31BD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descr="A black and white logo&#10;&#10;Description automatically generated">
            <a:extLst>
              <a:ext uri="{FF2B5EF4-FFF2-40B4-BE49-F238E27FC236}">
                <a16:creationId xmlns:a16="http://schemas.microsoft.com/office/drawing/2014/main" id="{1E25FD4A-CE70-B0DD-2196-7A7C7EA6A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048" y="509338"/>
            <a:ext cx="10555905" cy="3457057"/>
          </a:xfrm>
          <a:prstGeom prst="rect">
            <a:avLst/>
          </a:prstGeom>
        </p:spPr>
      </p:pic>
      <p:grpSp>
        <p:nvGrpSpPr>
          <p:cNvPr id="18" name="Group 17">
            <a:extLst>
              <a:ext uri="{FF2B5EF4-FFF2-40B4-BE49-F238E27FC236}">
                <a16:creationId xmlns:a16="http://schemas.microsoft.com/office/drawing/2014/main" id="{FDFEDBF7-8E2C-46B8-9095-AE1D77E217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4" y="4560733"/>
            <a:ext cx="3061445" cy="2297266"/>
            <a:chOff x="-305" y="-1"/>
            <a:chExt cx="3832880" cy="2876136"/>
          </a:xfrm>
        </p:grpSpPr>
        <p:sp>
          <p:nvSpPr>
            <p:cNvPr id="19" name="Freeform: Shape 18">
              <a:extLst>
                <a:ext uri="{FF2B5EF4-FFF2-40B4-BE49-F238E27FC236}">
                  <a16:creationId xmlns:a16="http://schemas.microsoft.com/office/drawing/2014/main" id="{60202872-FBB0-4F11-BC49-9FB400B21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DEB2F40-D411-4D44-9638-AE0342C7F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507F7D91-A991-4196-AF73-327E04B562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178739A9-E67C-40E5-9468-0A68AEC54E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769E991-9C6F-B5B9-58CC-22615C24947B}"/>
              </a:ext>
            </a:extLst>
          </p:cNvPr>
          <p:cNvSpPr txBox="1"/>
          <p:nvPr/>
        </p:nvSpPr>
        <p:spPr>
          <a:xfrm>
            <a:off x="1237129" y="4805082"/>
            <a:ext cx="6176683" cy="646331"/>
          </a:xfrm>
          <a:prstGeom prst="rect">
            <a:avLst/>
          </a:prstGeom>
          <a:noFill/>
        </p:spPr>
        <p:txBody>
          <a:bodyPr wrap="square" rtlCol="0">
            <a:spAutoFit/>
          </a:bodyPr>
          <a:lstStyle/>
          <a:p>
            <a:r>
              <a:rPr lang="en-GB" dirty="0"/>
              <a:t>PPG Focus Group Meeting 8</a:t>
            </a:r>
            <a:r>
              <a:rPr lang="en-GB" baseline="30000" dirty="0"/>
              <a:t>th</a:t>
            </a:r>
            <a:r>
              <a:rPr lang="en-GB" dirty="0"/>
              <a:t> October 2025</a:t>
            </a:r>
          </a:p>
          <a:p>
            <a:r>
              <a:rPr lang="en-GB" dirty="0"/>
              <a:t>Shore Medical Update</a:t>
            </a:r>
          </a:p>
        </p:txBody>
      </p:sp>
    </p:spTree>
    <p:extLst>
      <p:ext uri="{BB962C8B-B14F-4D97-AF65-F5344CB8AC3E}">
        <p14:creationId xmlns:p14="http://schemas.microsoft.com/office/powerpoint/2010/main" val="539412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3B9F5-2FDE-A9E5-B668-0B495CD1FF37}"/>
              </a:ext>
            </a:extLst>
          </p:cNvPr>
          <p:cNvSpPr>
            <a:spLocks noGrp="1"/>
          </p:cNvSpPr>
          <p:nvPr>
            <p:ph type="title"/>
          </p:nvPr>
        </p:nvSpPr>
        <p:spPr>
          <a:xfrm>
            <a:off x="638881" y="4501453"/>
            <a:ext cx="10909640" cy="1065836"/>
          </a:xfrm>
        </p:spPr>
        <p:txBody>
          <a:bodyPr vert="horz" lIns="91440" tIns="45720" rIns="91440" bIns="45720" rtlCol="0" anchor="ctr">
            <a:normAutofit/>
          </a:bodyPr>
          <a:lstStyle/>
          <a:p>
            <a:pPr algn="ctr"/>
            <a:r>
              <a:rPr lang="en-US" sz="6600" dirty="0"/>
              <a:t>Digital Display on TV</a:t>
            </a:r>
          </a:p>
        </p:txBody>
      </p:sp>
      <p:pic>
        <p:nvPicPr>
          <p:cNvPr id="10" name="Content Placeholder 9" descr="A screen on a wall&#10;&#10;AI-generated content may be incorrect.">
            <a:extLst>
              <a:ext uri="{FF2B5EF4-FFF2-40B4-BE49-F238E27FC236}">
                <a16:creationId xmlns:a16="http://schemas.microsoft.com/office/drawing/2014/main" id="{EBAE7B40-5B6F-4CBE-FFCD-B33048C1864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92227" y="320040"/>
            <a:ext cx="5193792" cy="3895344"/>
          </a:xfrm>
          <a:prstGeom prst="rect">
            <a:avLst/>
          </a:prstGeom>
        </p:spPr>
      </p:pic>
      <p:pic>
        <p:nvPicPr>
          <p:cNvPr id="12" name="Content Placeholder 11" descr="A screen with a qr code on it&#10;&#10;AI-generated content may be incorrect.">
            <a:extLst>
              <a:ext uri="{FF2B5EF4-FFF2-40B4-BE49-F238E27FC236}">
                <a16:creationId xmlns:a16="http://schemas.microsoft.com/office/drawing/2014/main" id="{67577438-B4DE-1AF4-B022-A1AE39CC3F7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19796" y="320039"/>
            <a:ext cx="6179977" cy="3785235"/>
          </a:xfrm>
          <a:prstGeom prst="rect">
            <a:avLst/>
          </a:prstGeom>
        </p:spPr>
      </p:pic>
    </p:spTree>
    <p:extLst>
      <p:ext uri="{BB962C8B-B14F-4D97-AF65-F5344CB8AC3E}">
        <p14:creationId xmlns:p14="http://schemas.microsoft.com/office/powerpoint/2010/main" val="3299801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3B9F5-2FDE-A9E5-B668-0B495CD1FF37}"/>
              </a:ext>
            </a:extLst>
          </p:cNvPr>
          <p:cNvSpPr>
            <a:spLocks noGrp="1"/>
          </p:cNvSpPr>
          <p:nvPr>
            <p:ph type="title"/>
          </p:nvPr>
        </p:nvSpPr>
        <p:spPr>
          <a:xfrm>
            <a:off x="1331260" y="5679561"/>
            <a:ext cx="9681882" cy="739880"/>
          </a:xfrm>
        </p:spPr>
        <p:txBody>
          <a:bodyPr vert="horz" lIns="91440" tIns="45720" rIns="91440" bIns="45720" rtlCol="0" anchor="b">
            <a:normAutofit/>
          </a:bodyPr>
          <a:lstStyle/>
          <a:p>
            <a:pPr algn="ctr"/>
            <a:r>
              <a:rPr lang="en-US" sz="3600" kern="1200" dirty="0">
                <a:solidFill>
                  <a:schemeClr val="tx1">
                    <a:lumMod val="85000"/>
                    <a:lumOff val="15000"/>
                  </a:schemeClr>
                </a:solidFill>
                <a:latin typeface="+mj-lt"/>
                <a:ea typeface="+mj-ea"/>
                <a:cs typeface="+mj-cs"/>
              </a:rPr>
              <a:t>Digital Display on TV</a:t>
            </a:r>
          </a:p>
        </p:txBody>
      </p:sp>
      <p:pic>
        <p:nvPicPr>
          <p:cNvPr id="11" name="Digital screen display ">
            <a:hlinkClick r:id="" action="ppaction://media"/>
            <a:extLst>
              <a:ext uri="{FF2B5EF4-FFF2-40B4-BE49-F238E27FC236}">
                <a16:creationId xmlns:a16="http://schemas.microsoft.com/office/drawing/2014/main" id="{741FC823-7003-7C08-1E59-B79EC1CCFB1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57374" y="274509"/>
            <a:ext cx="8588251" cy="4830891"/>
          </a:xfrm>
          <a:prstGeom prst="rect">
            <a:avLst/>
          </a:prstGeom>
        </p:spPr>
      </p:pic>
    </p:spTree>
    <p:extLst>
      <p:ext uri="{BB962C8B-B14F-4D97-AF65-F5344CB8AC3E}">
        <p14:creationId xmlns:p14="http://schemas.microsoft.com/office/powerpoint/2010/main" val="369121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0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F8F21-B8C2-8F45-CF20-91EA05151121}"/>
              </a:ext>
            </a:extLst>
          </p:cNvPr>
          <p:cNvSpPr>
            <a:spLocks noGrp="1"/>
          </p:cNvSpPr>
          <p:nvPr>
            <p:ph type="title"/>
          </p:nvPr>
        </p:nvSpPr>
        <p:spPr/>
        <p:txBody>
          <a:bodyPr/>
          <a:lstStyle/>
          <a:p>
            <a:r>
              <a:rPr lang="en-GB" dirty="0"/>
              <a:t>Patient Partner</a:t>
            </a:r>
          </a:p>
        </p:txBody>
      </p:sp>
      <p:sp>
        <p:nvSpPr>
          <p:cNvPr id="3" name="Content Placeholder 2">
            <a:extLst>
              <a:ext uri="{FF2B5EF4-FFF2-40B4-BE49-F238E27FC236}">
                <a16:creationId xmlns:a16="http://schemas.microsoft.com/office/drawing/2014/main" id="{3648664D-5D76-E2C5-3587-78E08D714816}"/>
              </a:ext>
            </a:extLst>
          </p:cNvPr>
          <p:cNvSpPr>
            <a:spLocks noGrp="1"/>
          </p:cNvSpPr>
          <p:nvPr>
            <p:ph idx="1"/>
          </p:nvPr>
        </p:nvSpPr>
        <p:spPr/>
        <p:txBody>
          <a:bodyPr>
            <a:normAutofit/>
          </a:bodyPr>
          <a:lstStyle/>
          <a:p>
            <a:endParaRPr lang="en-GB" dirty="0"/>
          </a:p>
          <a:p>
            <a:r>
              <a:rPr lang="en-GB" sz="1800" kern="15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https://www.youtube.com/watch?v=VYZSRrL-plQ</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80765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C4D1E-C5F6-F38F-C34C-5BA5FCB39C35}"/>
              </a:ext>
            </a:extLst>
          </p:cNvPr>
          <p:cNvSpPr>
            <a:spLocks noGrp="1"/>
          </p:cNvSpPr>
          <p:nvPr>
            <p:ph type="title"/>
          </p:nvPr>
        </p:nvSpPr>
        <p:spPr>
          <a:xfrm>
            <a:off x="572493" y="238539"/>
            <a:ext cx="11018520" cy="1434415"/>
          </a:xfrm>
        </p:spPr>
        <p:txBody>
          <a:bodyPr anchor="b">
            <a:normAutofit/>
          </a:bodyPr>
          <a:lstStyle/>
          <a:p>
            <a:r>
              <a:rPr lang="en-GB" sz="5400"/>
              <a:t>Veterans Coffee Mornings</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EBB2796-2EC3-5179-02BA-D4DB024A2636}"/>
              </a:ext>
            </a:extLst>
          </p:cNvPr>
          <p:cNvSpPr>
            <a:spLocks noGrp="1"/>
          </p:cNvSpPr>
          <p:nvPr>
            <p:ph idx="1"/>
          </p:nvPr>
        </p:nvSpPr>
        <p:spPr>
          <a:xfrm>
            <a:off x="572493" y="2071316"/>
            <a:ext cx="6713552" cy="4119172"/>
          </a:xfrm>
        </p:spPr>
        <p:txBody>
          <a:bodyPr anchor="t">
            <a:normAutofit/>
          </a:bodyPr>
          <a:lstStyle/>
          <a:p>
            <a:endParaRPr lang="en-GB" sz="1500" dirty="0">
              <a:effectLst/>
              <a:latin typeface="Aptos" panose="020B0004020202020204" pitchFamily="34" charset="0"/>
              <a:ea typeface="Aptos" panose="020B0004020202020204" pitchFamily="34" charset="0"/>
              <a:cs typeface="Aptos" panose="020B0004020202020204" pitchFamily="34" charset="0"/>
            </a:endParaRPr>
          </a:p>
          <a:p>
            <a:r>
              <a:rPr lang="en-GB" sz="1500" dirty="0">
                <a:effectLst/>
                <a:latin typeface="Aptos" panose="020B0004020202020204" pitchFamily="34" charset="0"/>
                <a:ea typeface="Aptos" panose="020B0004020202020204" pitchFamily="34" charset="0"/>
                <a:cs typeface="Aptos" panose="020B0004020202020204" pitchFamily="34" charset="0"/>
              </a:rPr>
              <a:t>On Wednesday, 1</a:t>
            </a:r>
            <a:r>
              <a:rPr lang="en-GB" sz="1500" baseline="30000" dirty="0">
                <a:effectLst/>
                <a:latin typeface="Aptos" panose="020B0004020202020204" pitchFamily="34" charset="0"/>
                <a:ea typeface="Aptos" panose="020B0004020202020204" pitchFamily="34" charset="0"/>
                <a:cs typeface="Aptos" panose="020B0004020202020204" pitchFamily="34" charset="0"/>
              </a:rPr>
              <a:t>st</a:t>
            </a:r>
            <a:r>
              <a:rPr lang="en-GB" sz="1500" dirty="0">
                <a:effectLst/>
                <a:latin typeface="Aptos" panose="020B0004020202020204" pitchFamily="34" charset="0"/>
                <a:ea typeface="Aptos" panose="020B0004020202020204" pitchFamily="34" charset="0"/>
                <a:cs typeface="Aptos" panose="020B0004020202020204" pitchFamily="34" charset="0"/>
              </a:rPr>
              <a:t> October, we held our first coffee hour for military veterans at </a:t>
            </a:r>
            <a:r>
              <a:rPr lang="en-GB" sz="1500" dirty="0" err="1">
                <a:effectLst/>
                <a:latin typeface="Aptos" panose="020B0004020202020204" pitchFamily="34" charset="0"/>
                <a:ea typeface="Aptos" panose="020B0004020202020204" pitchFamily="34" charset="0"/>
                <a:cs typeface="Aptos" panose="020B0004020202020204" pitchFamily="34" charset="0"/>
              </a:rPr>
              <a:t>Fernside</a:t>
            </a:r>
            <a:r>
              <a:rPr lang="en-GB" sz="1500" dirty="0">
                <a:effectLst/>
                <a:latin typeface="Aptos" panose="020B0004020202020204" pitchFamily="34" charset="0"/>
                <a:ea typeface="Aptos" panose="020B0004020202020204" pitchFamily="34" charset="0"/>
                <a:cs typeface="Aptos" panose="020B0004020202020204" pitchFamily="34" charset="0"/>
              </a:rPr>
              <a:t> Surgery. There was a good turnout turn out and had a lovely group of people who attended.</a:t>
            </a:r>
          </a:p>
          <a:p>
            <a:r>
              <a:rPr lang="en-GB" sz="1500" dirty="0">
                <a:effectLst/>
                <a:latin typeface="Aptos" panose="020B0004020202020204" pitchFamily="34" charset="0"/>
                <a:ea typeface="Aptos" panose="020B0004020202020204" pitchFamily="34" charset="0"/>
                <a:cs typeface="Aptos" panose="020B0004020202020204" pitchFamily="34" charset="0"/>
              </a:rPr>
              <a:t>The meeting began with introductions and listening to each other's stories, which was interesting and became a starting point for group discussion.</a:t>
            </a:r>
          </a:p>
          <a:p>
            <a:r>
              <a:rPr lang="en-GB" sz="1500" dirty="0">
                <a:effectLst/>
                <a:latin typeface="Aptos" panose="020B0004020202020204" pitchFamily="34" charset="0"/>
                <a:ea typeface="Aptos" panose="020B0004020202020204" pitchFamily="34" charset="0"/>
                <a:cs typeface="Aptos" panose="020B0004020202020204" pitchFamily="34" charset="0"/>
              </a:rPr>
              <a:t>The coffee hour will run on the first Wednesday of the month	</a:t>
            </a:r>
          </a:p>
          <a:p>
            <a:r>
              <a:rPr lang="en-GB" sz="1500" dirty="0">
                <a:effectLst/>
                <a:latin typeface="Aptos" panose="020B0004020202020204" pitchFamily="34" charset="0"/>
                <a:ea typeface="Aptos" panose="020B0004020202020204" pitchFamily="34" charset="0"/>
                <a:cs typeface="Aptos" panose="020B0004020202020204" pitchFamily="34" charset="0"/>
              </a:rPr>
              <a:t>We would like to  invite a PPG membe</a:t>
            </a:r>
            <a:r>
              <a:rPr lang="en-GB" sz="1500" dirty="0">
                <a:latin typeface="Aptos" panose="020B0004020202020204" pitchFamily="34" charset="0"/>
                <a:ea typeface="Aptos" panose="020B0004020202020204" pitchFamily="34" charset="0"/>
                <a:cs typeface="Aptos" panose="020B0004020202020204" pitchFamily="34" charset="0"/>
              </a:rPr>
              <a:t>r(s) to the Veteran group coffee morning to promote the PPG group but also share information about the  coffee mornings and lunch Club run by the group.  There next meeting will be on the 5</a:t>
            </a:r>
            <a:r>
              <a:rPr lang="en-GB" sz="1500" baseline="30000" dirty="0">
                <a:latin typeface="Aptos" panose="020B0004020202020204" pitchFamily="34" charset="0"/>
                <a:ea typeface="Aptos" panose="020B0004020202020204" pitchFamily="34" charset="0"/>
                <a:cs typeface="Aptos" panose="020B0004020202020204" pitchFamily="34" charset="0"/>
              </a:rPr>
              <a:t>th</a:t>
            </a:r>
            <a:r>
              <a:rPr lang="en-GB" sz="1500" dirty="0">
                <a:latin typeface="Aptos" panose="020B0004020202020204" pitchFamily="34" charset="0"/>
                <a:ea typeface="Aptos" panose="020B0004020202020204" pitchFamily="34" charset="0"/>
                <a:cs typeface="Aptos" panose="020B0004020202020204" pitchFamily="34" charset="0"/>
              </a:rPr>
              <a:t> November.</a:t>
            </a:r>
            <a:endParaRPr lang="en-GB" sz="1500" dirty="0">
              <a:effectLst/>
              <a:latin typeface="Aptos" panose="020B0004020202020204" pitchFamily="34" charset="0"/>
              <a:ea typeface="Aptos" panose="020B0004020202020204" pitchFamily="34" charset="0"/>
              <a:cs typeface="Aptos" panose="020B0004020202020204" pitchFamily="34" charset="0"/>
            </a:endParaRPr>
          </a:p>
        </p:txBody>
      </p:sp>
      <p:pic>
        <p:nvPicPr>
          <p:cNvPr id="5" name="Picture 4" descr="A group of people in military uniforms&#10;&#10;AI-generated content may be incorrect.">
            <a:extLst>
              <a:ext uri="{FF2B5EF4-FFF2-40B4-BE49-F238E27FC236}">
                <a16:creationId xmlns:a16="http://schemas.microsoft.com/office/drawing/2014/main" id="{AB331F9B-4BE9-DE1C-4A48-4FFDFABFE07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314" r="15215" b="-2"/>
          <a:stretch>
            <a:fillRect/>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D96675EA-B26D-6B3B-4297-07641CB8D8C2}"/>
              </a:ext>
            </a:extLst>
          </p:cNvPr>
          <p:cNvSpPr txBox="1"/>
          <p:nvPr/>
        </p:nvSpPr>
        <p:spPr>
          <a:xfrm>
            <a:off x="9319298" y="5990433"/>
            <a:ext cx="2297424"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3" tooltip="https://iblnews.org/columbia-releases-a-mooc-to-help-veterans-to-transition-to-college/">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GB" sz="700">
              <a:solidFill>
                <a:srgbClr val="FFFFFF"/>
              </a:solidFill>
            </a:endParaRPr>
          </a:p>
        </p:txBody>
      </p:sp>
    </p:spTree>
    <p:extLst>
      <p:ext uri="{BB962C8B-B14F-4D97-AF65-F5344CB8AC3E}">
        <p14:creationId xmlns:p14="http://schemas.microsoft.com/office/powerpoint/2010/main" val="3611047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17266-00DD-1196-BD2D-376F63E12E94}"/>
              </a:ext>
            </a:extLst>
          </p:cNvPr>
          <p:cNvSpPr>
            <a:spLocks noGrp="1"/>
          </p:cNvSpPr>
          <p:nvPr>
            <p:ph type="title"/>
          </p:nvPr>
        </p:nvSpPr>
        <p:spPr>
          <a:xfrm>
            <a:off x="6417733" y="490537"/>
            <a:ext cx="5291663" cy="1628775"/>
          </a:xfrm>
        </p:spPr>
        <p:txBody>
          <a:bodyPr anchor="b">
            <a:normAutofit/>
          </a:bodyPr>
          <a:lstStyle/>
          <a:p>
            <a:r>
              <a:rPr lang="en-GB" sz="4000"/>
              <a:t>Respiratory Hub</a:t>
            </a:r>
          </a:p>
        </p:txBody>
      </p:sp>
      <p:pic>
        <p:nvPicPr>
          <p:cNvPr id="5" name="Picture 4" descr="A human body with lungs and lungs&#10;&#10;AI-generated content may be incorrect.">
            <a:extLst>
              <a:ext uri="{FF2B5EF4-FFF2-40B4-BE49-F238E27FC236}">
                <a16:creationId xmlns:a16="http://schemas.microsoft.com/office/drawing/2014/main" id="{DE35BD23-20F2-3FAA-7A67-99EBD411881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203" r="16559"/>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F7C23777-7B96-9E0B-F1DB-966F132BB00A}"/>
              </a:ext>
            </a:extLst>
          </p:cNvPr>
          <p:cNvSpPr>
            <a:spLocks noGrp="1"/>
          </p:cNvSpPr>
          <p:nvPr>
            <p:ph idx="1"/>
          </p:nvPr>
        </p:nvSpPr>
        <p:spPr>
          <a:xfrm>
            <a:off x="6417734" y="2614612"/>
            <a:ext cx="5291663" cy="3752849"/>
          </a:xfrm>
        </p:spPr>
        <p:txBody>
          <a:bodyPr>
            <a:normAutofit/>
          </a:bodyPr>
          <a:lstStyle/>
          <a:p>
            <a:r>
              <a:rPr lang="en-GB" sz="1800" dirty="0">
                <a:effectLst/>
                <a:latin typeface="Aptos" panose="020B0004020202020204" pitchFamily="34" charset="0"/>
                <a:ea typeface="Aptos" panose="020B0004020202020204" pitchFamily="34" charset="0"/>
                <a:cs typeface="Aptos" panose="020B0004020202020204" pitchFamily="34" charset="0"/>
              </a:rPr>
              <a:t>At the Last </a:t>
            </a:r>
            <a:r>
              <a:rPr lang="en-GB" sz="1800" dirty="0">
                <a:latin typeface="Aptos" panose="020B0004020202020204" pitchFamily="34" charset="0"/>
                <a:ea typeface="Aptos" panose="020B0004020202020204" pitchFamily="34" charset="0"/>
                <a:cs typeface="Aptos" panose="020B0004020202020204" pitchFamily="34" charset="0"/>
              </a:rPr>
              <a:t>PPG Meeting </a:t>
            </a:r>
            <a:r>
              <a:rPr lang="en-GB" sz="1800" dirty="0">
                <a:effectLst/>
                <a:latin typeface="Aptos" panose="020B0004020202020204" pitchFamily="34" charset="0"/>
                <a:ea typeface="Aptos" panose="020B0004020202020204" pitchFamily="34" charset="0"/>
                <a:cs typeface="Aptos" panose="020B0004020202020204" pitchFamily="34" charset="0"/>
              </a:rPr>
              <a:t>We spoke about  launching a new Community Respiratory Hub based at St Mary’s Hospital in Poole to provide respiratory diagnostics closer to home for our patients. </a:t>
            </a:r>
          </a:p>
          <a:p>
            <a:r>
              <a:rPr lang="en-GB" sz="1800" dirty="0">
                <a:effectLst/>
                <a:latin typeface="Aptos" panose="020B0004020202020204" pitchFamily="34" charset="0"/>
                <a:ea typeface="Aptos" panose="020B0004020202020204" pitchFamily="34" charset="0"/>
                <a:cs typeface="Aptos" panose="020B0004020202020204" pitchFamily="34" charset="0"/>
              </a:rPr>
              <a:t>This service aims to improve access and reduce waiting times by delivering high-quality respiratory assessments and diagnostics within a community setting, ensuring timely and convenient care for those with respiratory conditions. </a:t>
            </a:r>
          </a:p>
          <a:p>
            <a:r>
              <a:rPr lang="en-GB" sz="1800" dirty="0">
                <a:effectLst/>
                <a:highlight>
                  <a:srgbClr val="FFFF00"/>
                </a:highlight>
                <a:latin typeface="Aptos" panose="020B0004020202020204" pitchFamily="34" charset="0"/>
                <a:ea typeface="Aptos" panose="020B0004020202020204" pitchFamily="34" charset="0"/>
                <a:cs typeface="Aptos" panose="020B0004020202020204" pitchFamily="34" charset="0"/>
              </a:rPr>
              <a:t>This will go live next week so long as supplies are received.</a:t>
            </a:r>
          </a:p>
        </p:txBody>
      </p:sp>
    </p:spTree>
    <p:extLst>
      <p:ext uri="{BB962C8B-B14F-4D97-AF65-F5344CB8AC3E}">
        <p14:creationId xmlns:p14="http://schemas.microsoft.com/office/powerpoint/2010/main" val="1260719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F4D624-2FEB-9D60-3168-01F681ADD213}"/>
              </a:ext>
            </a:extLst>
          </p:cNvPr>
          <p:cNvSpPr>
            <a:spLocks noGrp="1"/>
          </p:cNvSpPr>
          <p:nvPr>
            <p:ph type="title"/>
          </p:nvPr>
        </p:nvSpPr>
        <p:spPr>
          <a:xfrm>
            <a:off x="572493" y="238539"/>
            <a:ext cx="11018520" cy="1434415"/>
          </a:xfrm>
        </p:spPr>
        <p:txBody>
          <a:bodyPr anchor="b">
            <a:normAutofit/>
          </a:bodyPr>
          <a:lstStyle/>
          <a:p>
            <a:r>
              <a:rPr lang="en-GB" sz="5400"/>
              <a:t>British Heart Foundation Pilot</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039DB71-38A3-DB1E-9DC4-28670D4856EA}"/>
              </a:ext>
            </a:extLst>
          </p:cNvPr>
          <p:cNvSpPr>
            <a:spLocks noGrp="1"/>
          </p:cNvSpPr>
          <p:nvPr>
            <p:ph idx="1"/>
          </p:nvPr>
        </p:nvSpPr>
        <p:spPr>
          <a:xfrm>
            <a:off x="572493" y="2071316"/>
            <a:ext cx="6713552" cy="4119172"/>
          </a:xfrm>
        </p:spPr>
        <p:txBody>
          <a:bodyPr anchor="t">
            <a:normAutofit/>
          </a:bodyPr>
          <a:lstStyle/>
          <a:p>
            <a:r>
              <a:rPr lang="en-GB" sz="1500" dirty="0">
                <a:effectLst/>
                <a:latin typeface="Aptos" panose="020B0004020202020204" pitchFamily="34" charset="0"/>
                <a:ea typeface="Aptos" panose="020B0004020202020204" pitchFamily="34" charset="0"/>
                <a:cs typeface="Aptos" panose="020B0004020202020204" pitchFamily="34" charset="0"/>
              </a:rPr>
              <a:t>Shore Medical PCN are proud to be selected to be one of 3 PCN in Dorset to pilot a new program with University Hospital Dorset (Poole). It is a British Heart Foundation (BHF) research program that is looking to improve the outcomes of patient who have had a heart attack or coronary intervention – such as stent, coronary bypass or angioplasty. </a:t>
            </a:r>
          </a:p>
          <a:p>
            <a:r>
              <a:rPr lang="en-GB" sz="1500" dirty="0">
                <a:effectLst/>
                <a:latin typeface="Aptos" panose="020B0004020202020204" pitchFamily="34" charset="0"/>
                <a:ea typeface="Aptos" panose="020B0004020202020204" pitchFamily="34" charset="0"/>
                <a:cs typeface="Aptos" panose="020B0004020202020204" pitchFamily="34" charset="0"/>
              </a:rPr>
              <a:t>We are referring high risk patient into a Nurse-led Secondary Prevention Lipid Clinic, run by cardiology. </a:t>
            </a:r>
          </a:p>
          <a:p>
            <a:endParaRPr lang="en-GB" sz="1500" dirty="0">
              <a:effectLst/>
              <a:latin typeface="Aptos" panose="020B0004020202020204" pitchFamily="34" charset="0"/>
              <a:ea typeface="Aptos" panose="020B0004020202020204" pitchFamily="34" charset="0"/>
              <a:cs typeface="Aptos" panose="020B0004020202020204" pitchFamily="34" charset="0"/>
            </a:endParaRPr>
          </a:p>
          <a:p>
            <a:r>
              <a:rPr lang="en-GB" sz="1500" dirty="0">
                <a:effectLst/>
                <a:latin typeface="Aptos" panose="020B0004020202020204" pitchFamily="34" charset="0"/>
                <a:ea typeface="Aptos" panose="020B0004020202020204" pitchFamily="34" charset="0"/>
                <a:cs typeface="Aptos" panose="020B0004020202020204" pitchFamily="34" charset="0"/>
              </a:rPr>
              <a:t>We are starting with the highest priority of patients who have very high cholesterol and especially “bad fat” level known as LDL  despite max tolerated statin dose. </a:t>
            </a:r>
          </a:p>
          <a:p>
            <a:r>
              <a:rPr lang="en-GB" sz="1500" dirty="0">
                <a:effectLst/>
                <a:latin typeface="Aptos" panose="020B0004020202020204" pitchFamily="34" charset="0"/>
                <a:ea typeface="Aptos" panose="020B0004020202020204" pitchFamily="34" charset="0"/>
                <a:cs typeface="Aptos" panose="020B0004020202020204" pitchFamily="34" charset="0"/>
              </a:rPr>
              <a:t>They will assess patients, promote health lifestyle and diet choices as well as consider additions  of medical therapy. This may be additional oral medications or may be newer injectable lipid lowering medications such as </a:t>
            </a:r>
            <a:r>
              <a:rPr lang="en-GB" sz="1500" dirty="0" err="1">
                <a:effectLst/>
                <a:latin typeface="Aptos" panose="020B0004020202020204" pitchFamily="34" charset="0"/>
                <a:ea typeface="Aptos" panose="020B0004020202020204" pitchFamily="34" charset="0"/>
                <a:cs typeface="Aptos" panose="020B0004020202020204" pitchFamily="34" charset="0"/>
              </a:rPr>
              <a:t>Inclisiran</a:t>
            </a:r>
            <a:r>
              <a:rPr lang="en-GB" sz="1500" dirty="0">
                <a:effectLst/>
                <a:latin typeface="Aptos" panose="020B0004020202020204" pitchFamily="34" charset="0"/>
                <a:ea typeface="Aptos" panose="020B0004020202020204" pitchFamily="34" charset="0"/>
                <a:cs typeface="Aptos" panose="020B0004020202020204" pitchFamily="34" charset="0"/>
              </a:rPr>
              <a:t>.</a:t>
            </a:r>
          </a:p>
          <a:p>
            <a:endParaRPr lang="en-GB" sz="1500" dirty="0"/>
          </a:p>
        </p:txBody>
      </p:sp>
      <p:pic>
        <p:nvPicPr>
          <p:cNvPr id="5" name="Picture 4" descr="A store front with a sign on the front&#10;&#10;AI-generated content may be incorrect.">
            <a:extLst>
              <a:ext uri="{FF2B5EF4-FFF2-40B4-BE49-F238E27FC236}">
                <a16:creationId xmlns:a16="http://schemas.microsoft.com/office/drawing/2014/main" id="{A6374D9C-A7F2-4917-FAE7-746D92B5681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706" r="17078" b="2"/>
          <a:stretch>
            <a:fillRect/>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1BDBA9F8-5421-16C8-8C43-4C9BB4D47FA7}"/>
              </a:ext>
            </a:extLst>
          </p:cNvPr>
          <p:cNvSpPr txBox="1"/>
          <p:nvPr/>
        </p:nvSpPr>
        <p:spPr>
          <a:xfrm>
            <a:off x="9184646" y="5990433"/>
            <a:ext cx="2432076"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3" tooltip="https://www.geograph.org.uk/photo/2889938">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GB" sz="700">
              <a:solidFill>
                <a:srgbClr val="FFFFFF"/>
              </a:solidFill>
            </a:endParaRPr>
          </a:p>
        </p:txBody>
      </p:sp>
    </p:spTree>
    <p:extLst>
      <p:ext uri="{BB962C8B-B14F-4D97-AF65-F5344CB8AC3E}">
        <p14:creationId xmlns:p14="http://schemas.microsoft.com/office/powerpoint/2010/main" val="506986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F5A412-3428-A46B-C8FB-40A30E5C81A0}"/>
              </a:ext>
            </a:extLst>
          </p:cNvPr>
          <p:cNvSpPr>
            <a:spLocks noGrp="1"/>
          </p:cNvSpPr>
          <p:nvPr>
            <p:ph type="ctrTitle"/>
          </p:nvPr>
        </p:nvSpPr>
        <p:spPr>
          <a:xfrm>
            <a:off x="1137035" y="609600"/>
            <a:ext cx="3595678" cy="1330839"/>
          </a:xfrm>
        </p:spPr>
        <p:txBody>
          <a:bodyPr vert="horz" lIns="91440" tIns="45720" rIns="91440" bIns="45720" rtlCol="0" anchor="ctr">
            <a:normAutofit/>
          </a:bodyPr>
          <a:lstStyle/>
          <a:p>
            <a:pPr algn="l"/>
            <a:r>
              <a:rPr lang="en-US" sz="2800" b="1" dirty="0"/>
              <a:t>Autumn Flu </a:t>
            </a:r>
            <a:br>
              <a:rPr lang="en-US" sz="2800" b="1" dirty="0"/>
            </a:br>
            <a:r>
              <a:rPr lang="en-US" sz="2800" b="1" dirty="0"/>
              <a:t>Season</a:t>
            </a:r>
            <a:br>
              <a:rPr lang="en-US" sz="2800" dirty="0"/>
            </a:br>
            <a:endParaRPr lang="en-US" sz="2800" dirty="0"/>
          </a:p>
        </p:txBody>
      </p:sp>
      <p:sp>
        <p:nvSpPr>
          <p:cNvPr id="3" name="Subtitle 2">
            <a:extLst>
              <a:ext uri="{FF2B5EF4-FFF2-40B4-BE49-F238E27FC236}">
                <a16:creationId xmlns:a16="http://schemas.microsoft.com/office/drawing/2014/main" id="{A20CBA84-3542-773D-C9A5-AFB4DD6BC87E}"/>
              </a:ext>
            </a:extLst>
          </p:cNvPr>
          <p:cNvSpPr>
            <a:spLocks noGrp="1"/>
          </p:cNvSpPr>
          <p:nvPr>
            <p:ph type="subTitle" idx="1"/>
          </p:nvPr>
        </p:nvSpPr>
        <p:spPr>
          <a:xfrm>
            <a:off x="481263" y="2194102"/>
            <a:ext cx="4122821" cy="3908586"/>
          </a:xfrm>
        </p:spPr>
        <p:txBody>
          <a:bodyPr vert="horz" lIns="91440" tIns="45720" rIns="91440" bIns="45720" rtlCol="0">
            <a:normAutofit/>
          </a:bodyPr>
          <a:lstStyle/>
          <a:p>
            <a:pPr indent="-228600" algn="l">
              <a:buFont typeface="Arial" panose="020B0604020202020204" pitchFamily="34" charset="0"/>
              <a:buChar char="•"/>
            </a:pPr>
            <a:r>
              <a:rPr lang="en-US" sz="2000" b="1" dirty="0"/>
              <a:t>Flu vaccination has started.</a:t>
            </a:r>
          </a:p>
          <a:p>
            <a:pPr indent="-228600" algn="l">
              <a:buFont typeface="Arial" panose="020B0604020202020204" pitchFamily="34" charset="0"/>
              <a:buChar char="•"/>
            </a:pPr>
            <a:r>
              <a:rPr lang="en-US" sz="2000" dirty="0"/>
              <a:t>Between 1</a:t>
            </a:r>
            <a:r>
              <a:rPr lang="en-US" sz="2000" baseline="30000" dirty="0"/>
              <a:t>st</a:t>
            </a:r>
            <a:r>
              <a:rPr lang="en-US" sz="2000" dirty="0"/>
              <a:t> October and 18</a:t>
            </a:r>
            <a:r>
              <a:rPr lang="en-US" sz="2000" baseline="30000" dirty="0"/>
              <a:t>th</a:t>
            </a:r>
            <a:r>
              <a:rPr lang="en-US" sz="2000" dirty="0"/>
              <a:t> of October we will have administered</a:t>
            </a:r>
          </a:p>
          <a:p>
            <a:pPr marL="342900" indent="-228600" algn="l">
              <a:buFont typeface="Arial" panose="020B0604020202020204" pitchFamily="34" charset="0"/>
              <a:buChar char="•"/>
            </a:pPr>
            <a:r>
              <a:rPr lang="en-US" sz="2000" dirty="0"/>
              <a:t> 5500 flu jabs</a:t>
            </a:r>
          </a:p>
          <a:p>
            <a:pPr marL="342900" indent="-228600" algn="l">
              <a:buFont typeface="Arial" panose="020B0604020202020204" pitchFamily="34" charset="0"/>
              <a:buChar char="•"/>
            </a:pPr>
            <a:r>
              <a:rPr lang="en-US" sz="2000" dirty="0"/>
              <a:t> 600 care home staff</a:t>
            </a:r>
          </a:p>
          <a:p>
            <a:pPr algn="l"/>
            <a:r>
              <a:rPr lang="en-US" sz="2000" dirty="0"/>
              <a:t>Last Saturday 1000 flu vaccines were given.</a:t>
            </a:r>
          </a:p>
        </p:txBody>
      </p:sp>
      <p:pic>
        <p:nvPicPr>
          <p:cNvPr id="5" name="Picture 4" descr="A hand holding a syringe and a vial of vaccine&#10;&#10;AI-generated content may be incorrect.">
            <a:extLst>
              <a:ext uri="{FF2B5EF4-FFF2-40B4-BE49-F238E27FC236}">
                <a16:creationId xmlns:a16="http://schemas.microsoft.com/office/drawing/2014/main" id="{FA14D60F-1BBD-E632-B0DA-729DC5DB533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34676"/>
          <a:stretch>
            <a:fillRect/>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
        <p:nvSpPr>
          <p:cNvPr id="6" name="TextBox 5">
            <a:extLst>
              <a:ext uri="{FF2B5EF4-FFF2-40B4-BE49-F238E27FC236}">
                <a16:creationId xmlns:a16="http://schemas.microsoft.com/office/drawing/2014/main" id="{292415BA-93FE-6A75-8F50-E3C93AF95296}"/>
              </a:ext>
            </a:extLst>
          </p:cNvPr>
          <p:cNvSpPr txBox="1"/>
          <p:nvPr/>
        </p:nvSpPr>
        <p:spPr>
          <a:xfrm>
            <a:off x="9602830" y="6657945"/>
            <a:ext cx="2589170"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3" tooltip="https://virology.ws/2018/10/10/influenza-vaccine-is-safe-for-those-with-egg-allergies/">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93613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E9817B-8D55-350F-FDD2-F8995EE40994}"/>
              </a:ext>
            </a:extLst>
          </p:cNvPr>
          <p:cNvSpPr>
            <a:spLocks noGrp="1"/>
          </p:cNvSpPr>
          <p:nvPr>
            <p:ph type="ctr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Interim PPG Meeting</a:t>
            </a:r>
          </a:p>
        </p:txBody>
      </p:sp>
      <p:sp>
        <p:nvSpPr>
          <p:cNvPr id="3" name="Subtitle 2">
            <a:extLst>
              <a:ext uri="{FF2B5EF4-FFF2-40B4-BE49-F238E27FC236}">
                <a16:creationId xmlns:a16="http://schemas.microsoft.com/office/drawing/2014/main" id="{73C68D23-1FFB-7871-9BAE-6D47EB217716}"/>
              </a:ext>
            </a:extLst>
          </p:cNvPr>
          <p:cNvSpPr>
            <a:spLocks noGrp="1"/>
          </p:cNvSpPr>
          <p:nvPr>
            <p:ph type="subTitle" idx="1"/>
          </p:nvPr>
        </p:nvSpPr>
        <p:spPr>
          <a:xfrm>
            <a:off x="4810259" y="649480"/>
            <a:ext cx="6555347" cy="6198382"/>
          </a:xfrm>
        </p:spPr>
        <p:txBody>
          <a:bodyPr vert="horz" lIns="91440" tIns="45720" rIns="91440" bIns="45720" rtlCol="0" anchor="ctr">
            <a:normAutofit/>
          </a:bodyPr>
          <a:lstStyle/>
          <a:p>
            <a:pPr algn="l"/>
            <a:r>
              <a:rPr lang="en-US" sz="1600" dirty="0"/>
              <a:t>We planned for two interim meetings to take place where PPG members met independently of Shore Medical to plan Agendas and agree responsibilities within the group.</a:t>
            </a:r>
          </a:p>
          <a:p>
            <a:pPr algn="l"/>
            <a:r>
              <a:rPr lang="en-US" sz="1600" dirty="0"/>
              <a:t>The meeting scheduled for 17</a:t>
            </a:r>
            <a:r>
              <a:rPr lang="en-US" sz="1600" baseline="30000" dirty="0"/>
              <a:t>th</a:t>
            </a:r>
            <a:r>
              <a:rPr lang="en-US" sz="1600" dirty="0"/>
              <a:t> September was cancelled as only three members were available to attend.</a:t>
            </a:r>
          </a:p>
          <a:p>
            <a:pPr marL="114300" algn="l"/>
            <a:r>
              <a:rPr lang="en-US" sz="1600" dirty="0"/>
              <a:t>We therefore need commitment from a core number of PPG members to attend going forward.</a:t>
            </a:r>
          </a:p>
          <a:p>
            <a:pPr marL="342900" indent="-228600" algn="l">
              <a:buFont typeface="Arial" panose="020B0604020202020204" pitchFamily="34" charset="0"/>
              <a:buChar char="•"/>
            </a:pPr>
            <a:r>
              <a:rPr lang="en-US" sz="1600" dirty="0"/>
              <a:t>The group need to agree responsibilities such as :</a:t>
            </a:r>
          </a:p>
          <a:p>
            <a:pPr marL="800100" lvl="1" indent="-228600" algn="l">
              <a:buFont typeface="Arial" panose="020B0604020202020204" pitchFamily="34" charset="0"/>
              <a:buChar char="•"/>
            </a:pPr>
            <a:r>
              <a:rPr lang="en-US" sz="1600" dirty="0"/>
              <a:t>Updating the notice boards – advertising for roles</a:t>
            </a:r>
          </a:p>
          <a:p>
            <a:pPr marL="800100" lvl="1" indent="-228600" algn="l">
              <a:buFont typeface="Arial" panose="020B0604020202020204" pitchFamily="34" charset="0"/>
              <a:buChar char="•"/>
            </a:pPr>
            <a:r>
              <a:rPr lang="en-US" sz="1600" dirty="0"/>
              <a:t>Named coordinator to share information between meetings and with Anne including Gill’s Emails</a:t>
            </a:r>
          </a:p>
          <a:p>
            <a:pPr marL="800100" lvl="1" indent="-228600" algn="l">
              <a:buFont typeface="Arial" panose="020B0604020202020204" pitchFamily="34" charset="0"/>
              <a:buChar char="•"/>
            </a:pPr>
            <a:r>
              <a:rPr lang="en-US" sz="1600" dirty="0"/>
              <a:t>Acting as the patient voice put forward agenda items e.g. canvass patients by way of questionnaire as to what areas patients would like their PPG to focus on.</a:t>
            </a:r>
          </a:p>
          <a:p>
            <a:pPr marL="800100" lvl="1" indent="-228600" algn="l">
              <a:buFont typeface="Arial" panose="020B0604020202020204" pitchFamily="34" charset="0"/>
              <a:buChar char="•"/>
            </a:pPr>
            <a:r>
              <a:rPr lang="en-US" sz="1600" dirty="0"/>
              <a:t>PPG recruitment and volunteering</a:t>
            </a:r>
          </a:p>
          <a:p>
            <a:pPr marL="800100" lvl="1" indent="-228600" algn="l">
              <a:buFont typeface="Arial" panose="020B0604020202020204" pitchFamily="34" charset="0"/>
              <a:buChar char="•"/>
            </a:pPr>
            <a:r>
              <a:rPr lang="en-US" sz="1600" dirty="0"/>
              <a:t>Admin lead for WhatsApp, now that Phil has resigned. </a:t>
            </a:r>
          </a:p>
          <a:p>
            <a:pPr marL="800100" lvl="1" indent="-228600" algn="l">
              <a:buFont typeface="Arial" panose="020B0604020202020204" pitchFamily="34" charset="0"/>
              <a:buChar char="•"/>
            </a:pPr>
            <a:r>
              <a:rPr lang="en-US" sz="1600" dirty="0"/>
              <a:t>Items for the newsletters – could include link to short questionnaire for patients to tick in terms of focus areas.</a:t>
            </a:r>
            <a:endParaRPr lang="en-US" sz="2000" dirty="0"/>
          </a:p>
          <a:p>
            <a:pPr algn="l"/>
            <a:r>
              <a:rPr lang="en-US" sz="1700" dirty="0"/>
              <a:t>Anne is happy to book the meeting room for an interim meeting, but attendance will need to be agreed in advance as the meeting room is in high demand. </a:t>
            </a:r>
          </a:p>
          <a:p>
            <a:pPr algn="l"/>
            <a:r>
              <a:rPr lang="en-US" sz="1700" dirty="0"/>
              <a:t>Anne will continue to do the minutes of meetings as agreed</a:t>
            </a:r>
            <a:r>
              <a:rPr lang="en-US" sz="2000" dirty="0"/>
              <a:t>.</a:t>
            </a:r>
          </a:p>
        </p:txBody>
      </p:sp>
    </p:spTree>
    <p:extLst>
      <p:ext uri="{BB962C8B-B14F-4D97-AF65-F5344CB8AC3E}">
        <p14:creationId xmlns:p14="http://schemas.microsoft.com/office/powerpoint/2010/main" val="2279855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8" name="Rectangle 247">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50F6F1AE-521A-3F97-0E31-8C77859DE516}"/>
              </a:ext>
            </a:extLst>
          </p:cNvPr>
          <p:cNvSpPr>
            <a:spLocks noGrp="1"/>
          </p:cNvSpPr>
          <p:nvPr>
            <p:ph type="subTitle" idx="1"/>
          </p:nvPr>
        </p:nvSpPr>
        <p:spPr>
          <a:xfrm>
            <a:off x="6194715" y="1716505"/>
            <a:ext cx="5334931" cy="4308906"/>
          </a:xfrm>
        </p:spPr>
        <p:txBody>
          <a:bodyPr>
            <a:normAutofit lnSpcReduction="10000"/>
          </a:bodyPr>
          <a:lstStyle/>
          <a:p>
            <a:pPr algn="l"/>
            <a:r>
              <a:rPr lang="en-GB" sz="2000" b="1" dirty="0"/>
              <a:t>Hypertension Event Feedback</a:t>
            </a:r>
          </a:p>
          <a:p>
            <a:pPr algn="l"/>
            <a:r>
              <a:rPr lang="en-GB" sz="2000" b="1" dirty="0"/>
              <a:t>Sarah &amp;  Anne</a:t>
            </a:r>
          </a:p>
          <a:p>
            <a:pPr algn="l"/>
            <a:r>
              <a:rPr lang="en-GB" sz="1600" dirty="0"/>
              <a:t>The event held on the 20</a:t>
            </a:r>
            <a:r>
              <a:rPr lang="en-GB" sz="1600" baseline="30000" dirty="0"/>
              <a:t>th</a:t>
            </a:r>
            <a:r>
              <a:rPr lang="en-GB" sz="1600" dirty="0"/>
              <a:t> September was a huge success and was received positively by patients </a:t>
            </a:r>
          </a:p>
          <a:p>
            <a:pPr algn="l"/>
            <a:r>
              <a:rPr lang="en-GB" sz="1600" dirty="0"/>
              <a:t>We also managed to promote the work of the PPG and have had 45 expressions of interest.  </a:t>
            </a:r>
          </a:p>
          <a:p>
            <a:pPr algn="l"/>
            <a:r>
              <a:rPr lang="en-GB" sz="1600" dirty="0"/>
              <a:t>We are therefore hosting two events to be held at </a:t>
            </a:r>
            <a:r>
              <a:rPr lang="en-GB" sz="1600" dirty="0" err="1"/>
              <a:t>Fernside</a:t>
            </a:r>
            <a:r>
              <a:rPr lang="en-GB" sz="1600" dirty="0"/>
              <a:t> Surgery to promote the PPG and hopefully gain more members.  Gill will present on what is a PPG and Sarah will talk of her experience as a PPG member for many years. </a:t>
            </a:r>
          </a:p>
          <a:p>
            <a:pPr algn="l"/>
            <a:r>
              <a:rPr lang="en-GB" sz="1600" dirty="0"/>
              <a:t>It would be helpful if you could attend one of these events to help with Teas and coffee and  have a presence.  Sue and Keith could speak about the coffee mornings and lunch club as an example of the work you do.</a:t>
            </a:r>
          </a:p>
          <a:p>
            <a:pPr algn="l"/>
            <a:r>
              <a:rPr lang="en-GB" sz="1600" dirty="0"/>
              <a:t>Advertising of roles – Chair person /Secretary /coordinator etc</a:t>
            </a:r>
          </a:p>
        </p:txBody>
      </p:sp>
      <p:sp>
        <p:nvSpPr>
          <p:cNvPr id="250" name="Freeform: Shape 249">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2" name="Freeform: Shape 251">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 name="Freeform: Shape 255">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A close-up of a person's hand holding a blood pressure gauge&#10;&#10;AI-generated content may be incorrect.">
            <a:extLst>
              <a:ext uri="{FF2B5EF4-FFF2-40B4-BE49-F238E27FC236}">
                <a16:creationId xmlns:a16="http://schemas.microsoft.com/office/drawing/2014/main" id="{A2C67207-0C60-D47F-E188-1B05AA7A201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551" r="31450" b="2"/>
          <a:stretch>
            <a:fill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60" name="Freeform: Shape 259">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351594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475" y="339936"/>
            <a:ext cx="10772775" cy="1065118"/>
          </a:xfrm>
        </p:spPr>
        <p:txBody>
          <a:bodyPr rtlCol="0"/>
          <a:lstStyle/>
          <a:p>
            <a:pPr rtl="0"/>
            <a:r>
              <a:rPr lang="en-GB" dirty="0"/>
              <a:t>Event Day</a:t>
            </a:r>
          </a:p>
        </p:txBody>
      </p:sp>
      <p:sp>
        <p:nvSpPr>
          <p:cNvPr id="3" name="Content Placeholder 2"/>
          <p:cNvSpPr>
            <a:spLocks noGrp="1"/>
          </p:cNvSpPr>
          <p:nvPr>
            <p:ph sz="half" idx="1"/>
          </p:nvPr>
        </p:nvSpPr>
        <p:spPr>
          <a:xfrm>
            <a:off x="259051" y="1405054"/>
            <a:ext cx="3968565" cy="4482927"/>
          </a:xfrm>
        </p:spPr>
        <p:txBody>
          <a:bodyPr rtlCol="0">
            <a:normAutofit fontScale="92500" lnSpcReduction="10000"/>
          </a:bodyPr>
          <a:lstStyle/>
          <a:p>
            <a:pPr rtl="0"/>
            <a:r>
              <a:rPr lang="en-GB" sz="2000" b="1" dirty="0"/>
              <a:t>PCN Staff:</a:t>
            </a:r>
          </a:p>
          <a:p>
            <a:pPr rtl="0"/>
            <a:r>
              <a:rPr lang="en-GB" sz="2000" dirty="0"/>
              <a:t>GP, Reception, Business Manager, </a:t>
            </a:r>
          </a:p>
          <a:p>
            <a:pPr rtl="0"/>
            <a:r>
              <a:rPr lang="en-GB" sz="2000" dirty="0"/>
              <a:t>Patient Liaison Manager, HCA, DT</a:t>
            </a:r>
          </a:p>
          <a:p>
            <a:pPr rtl="0"/>
            <a:r>
              <a:rPr lang="en-GB" sz="2000" dirty="0"/>
              <a:t>Shore Champion PPG member</a:t>
            </a:r>
          </a:p>
          <a:p>
            <a:pPr rtl="0"/>
            <a:r>
              <a:rPr lang="en-GB" sz="2000" b="1" dirty="0"/>
              <a:t>Stands:</a:t>
            </a:r>
          </a:p>
          <a:p>
            <a:pPr rtl="0"/>
            <a:r>
              <a:rPr lang="en-GB" sz="2000" dirty="0"/>
              <a:t>Livewell Dorset, </a:t>
            </a:r>
          </a:p>
          <a:p>
            <a:pPr rtl="0"/>
            <a:r>
              <a:rPr lang="en-GB" sz="2000" dirty="0" err="1"/>
              <a:t>Help&amp;Care</a:t>
            </a:r>
            <a:r>
              <a:rPr lang="en-GB" sz="2000" dirty="0"/>
              <a:t> (Also H4C)</a:t>
            </a:r>
          </a:p>
          <a:p>
            <a:r>
              <a:rPr lang="en-GB" sz="2000" b="1" dirty="0"/>
              <a:t>Raffle Items:</a:t>
            </a:r>
          </a:p>
          <a:p>
            <a:pPr marL="285750" indent="-285750">
              <a:buFont typeface="Arial" panose="020B0604020202020204" pitchFamily="34" charset="0"/>
              <a:buChar char="•"/>
            </a:pPr>
            <a:r>
              <a:rPr lang="en-GB" sz="2000" dirty="0"/>
              <a:t>BP Monitors</a:t>
            </a:r>
          </a:p>
          <a:p>
            <a:pPr marL="285750" indent="-285750">
              <a:buFont typeface="Arial" panose="020B0604020202020204" pitchFamily="34" charset="0"/>
              <a:buChar char="•"/>
            </a:pPr>
            <a:r>
              <a:rPr lang="en-GB" sz="2000" dirty="0"/>
              <a:t>Exercise/Yoga Mat</a:t>
            </a:r>
          </a:p>
          <a:p>
            <a:pPr marL="285750" indent="-285750">
              <a:buFont typeface="Arial" panose="020B0604020202020204" pitchFamily="34" charset="0"/>
              <a:buChar char="•"/>
            </a:pPr>
            <a:r>
              <a:rPr lang="en-GB" sz="2000" dirty="0"/>
              <a:t>Cookery books</a:t>
            </a:r>
          </a:p>
          <a:p>
            <a:pPr marL="285750" indent="-285750">
              <a:buFont typeface="Arial" panose="020B0604020202020204" pitchFamily="34" charset="0"/>
              <a:buChar char="•"/>
            </a:pPr>
            <a:r>
              <a:rPr lang="en-GB" sz="2000" dirty="0"/>
              <a:t>Sainsbury Vouchers</a:t>
            </a:r>
          </a:p>
        </p:txBody>
      </p:sp>
      <p:pic>
        <p:nvPicPr>
          <p:cNvPr id="11" name="Content Placeholder 10">
            <a:extLst>
              <a:ext uri="{FF2B5EF4-FFF2-40B4-BE49-F238E27FC236}">
                <a16:creationId xmlns:a16="http://schemas.microsoft.com/office/drawing/2014/main" id="{D9F290FC-6A0A-F9C4-4939-F27B15E07BE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4156254" y="1637709"/>
            <a:ext cx="7776695" cy="3582582"/>
          </a:xfrm>
        </p:spPr>
      </p:pic>
    </p:spTree>
    <p:extLst>
      <p:ext uri="{BB962C8B-B14F-4D97-AF65-F5344CB8AC3E}">
        <p14:creationId xmlns:p14="http://schemas.microsoft.com/office/powerpoint/2010/main" val="426046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03504" y="770467"/>
            <a:ext cx="3467051" cy="3352800"/>
          </a:xfrm>
        </p:spPr>
        <p:txBody>
          <a:bodyPr vert="horz" lIns="91440" tIns="45720" rIns="91440" bIns="45720" rtlCol="0" anchor="b">
            <a:normAutofit/>
          </a:bodyPr>
          <a:lstStyle/>
          <a:p>
            <a:pPr>
              <a:lnSpc>
                <a:spcPct val="80000"/>
              </a:lnSpc>
            </a:pPr>
            <a:r>
              <a:rPr lang="en-US" sz="6000">
                <a:solidFill>
                  <a:srgbClr val="FFFFFF"/>
                </a:solidFill>
              </a:rPr>
              <a:t>Event Feedback</a:t>
            </a:r>
          </a:p>
        </p:txBody>
      </p:sp>
      <p:pic>
        <p:nvPicPr>
          <p:cNvPr id="2" name="Content Placeholder 13">
            <a:extLst>
              <a:ext uri="{FF2B5EF4-FFF2-40B4-BE49-F238E27FC236}">
                <a16:creationId xmlns:a16="http://schemas.microsoft.com/office/drawing/2014/main" id="{99B48E8B-78EB-E524-B195-7538E9DB3714}"/>
              </a:ext>
            </a:extLst>
          </p:cNvPr>
          <p:cNvPicPr>
            <a:picLocks noChangeAspect="1"/>
          </p:cNvPicPr>
          <p:nvPr/>
        </p:nvPicPr>
        <p:blipFill>
          <a:blip r:embed="rId3"/>
          <a:stretch>
            <a:fillRect/>
          </a:stretch>
        </p:blipFill>
        <p:spPr>
          <a:xfrm>
            <a:off x="4996770" y="1781585"/>
            <a:ext cx="6266016" cy="3133008"/>
          </a:xfrm>
          <a:prstGeom prst="rect">
            <a:avLst/>
          </a:prstGeom>
        </p:spPr>
      </p:pic>
    </p:spTree>
    <p:extLst>
      <p:ext uri="{BB962C8B-B14F-4D97-AF65-F5344CB8AC3E}">
        <p14:creationId xmlns:p14="http://schemas.microsoft.com/office/powerpoint/2010/main" val="233693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7B858B-DB32-DB1E-C27D-0CE1440BC31D}"/>
              </a:ext>
            </a:extLst>
          </p:cNvPr>
          <p:cNvSpPr>
            <a:spLocks noGrp="1"/>
          </p:cNvSpPr>
          <p:nvPr>
            <p:ph type="title"/>
          </p:nvPr>
        </p:nvSpPr>
        <p:spPr>
          <a:xfrm>
            <a:off x="640080" y="392865"/>
            <a:ext cx="4368602" cy="1956841"/>
          </a:xfrm>
        </p:spPr>
        <p:txBody>
          <a:bodyPr anchor="b">
            <a:normAutofit/>
          </a:bodyPr>
          <a:lstStyle/>
          <a:p>
            <a:r>
              <a:rPr lang="en-GB" sz="5400" dirty="0"/>
              <a:t>New Patient Registration </a:t>
            </a:r>
            <a:br>
              <a:rPr lang="en-GB" sz="5400" dirty="0"/>
            </a:br>
            <a:r>
              <a:rPr lang="en-GB" sz="1800" dirty="0"/>
              <a:t>Sarah M to feedback on being a test patient</a:t>
            </a:r>
            <a:endParaRPr lang="en-GB" sz="54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0B7EE7-3DEC-D70F-43B8-94EB5F147FE6}"/>
              </a:ext>
            </a:extLst>
          </p:cNvPr>
          <p:cNvSpPr>
            <a:spLocks noGrp="1"/>
          </p:cNvSpPr>
          <p:nvPr>
            <p:ph idx="1"/>
          </p:nvPr>
        </p:nvSpPr>
        <p:spPr>
          <a:xfrm>
            <a:off x="640080" y="2872899"/>
            <a:ext cx="4243589" cy="3320668"/>
          </a:xfrm>
        </p:spPr>
        <p:txBody>
          <a:bodyPr>
            <a:normAutofit/>
          </a:bodyPr>
          <a:lstStyle/>
          <a:p>
            <a:r>
              <a:rPr lang="en-GB" sz="2200"/>
              <a:t>Patient can now register via the NHS App or via the website, search: </a:t>
            </a:r>
          </a:p>
          <a:p>
            <a:r>
              <a:rPr lang="en-GB" sz="2200"/>
              <a:t>Find a GP or</a:t>
            </a:r>
          </a:p>
          <a:p>
            <a:r>
              <a:rPr lang="en-GB" sz="2200"/>
              <a:t>Register with a GP</a:t>
            </a:r>
          </a:p>
        </p:txBody>
      </p:sp>
      <p:pic>
        <p:nvPicPr>
          <p:cNvPr id="5" name="Picture 4" descr="A blue button with white text&#10;&#10;AI-generated content may be incorrect.">
            <a:extLst>
              <a:ext uri="{FF2B5EF4-FFF2-40B4-BE49-F238E27FC236}">
                <a16:creationId xmlns:a16="http://schemas.microsoft.com/office/drawing/2014/main" id="{9C840F77-B7E7-3F8F-0E42-B75B8AF7230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409" r="7379"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64276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475" y="339936"/>
            <a:ext cx="10772775" cy="1065118"/>
          </a:xfrm>
        </p:spPr>
        <p:txBody>
          <a:bodyPr rtlCol="0"/>
          <a:lstStyle/>
          <a:p>
            <a:pPr rtl="0"/>
            <a:r>
              <a:rPr lang="en-GB" dirty="0"/>
              <a:t>NHS E Find a GP service</a:t>
            </a:r>
          </a:p>
        </p:txBody>
      </p:sp>
      <p:pic>
        <p:nvPicPr>
          <p:cNvPr id="7" name="Content Placeholder 6">
            <a:extLst>
              <a:ext uri="{FF2B5EF4-FFF2-40B4-BE49-F238E27FC236}">
                <a16:creationId xmlns:a16="http://schemas.microsoft.com/office/drawing/2014/main" id="{C7635AD4-4B1C-0407-17DC-F554E3279A5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r="17763"/>
          <a:stretch/>
        </p:blipFill>
        <p:spPr>
          <a:xfrm>
            <a:off x="177086" y="1405054"/>
            <a:ext cx="3676111" cy="3144786"/>
          </a:xfrm>
        </p:spPr>
      </p:pic>
      <p:pic>
        <p:nvPicPr>
          <p:cNvPr id="12" name="Content Placeholder 11">
            <a:extLst>
              <a:ext uri="{FF2B5EF4-FFF2-40B4-BE49-F238E27FC236}">
                <a16:creationId xmlns:a16="http://schemas.microsoft.com/office/drawing/2014/main" id="{D93E2789-B5FD-B7A4-0F03-93CB79B6AD0F}"/>
              </a:ext>
            </a:extLst>
          </p:cNvPr>
          <p:cNvPicPr>
            <a:picLocks noGrp="1" noChangeAspect="1"/>
          </p:cNvPicPr>
          <p:nvPr>
            <p:ph sz="half" idx="1"/>
          </p:nvPr>
        </p:nvPicPr>
        <p:blipFill>
          <a:blip r:embed="rId4"/>
          <a:stretch>
            <a:fillRect/>
          </a:stretch>
        </p:blipFill>
        <p:spPr>
          <a:xfrm>
            <a:off x="4301586" y="1321445"/>
            <a:ext cx="3676110" cy="4636856"/>
          </a:xfrm>
        </p:spPr>
      </p:pic>
      <p:pic>
        <p:nvPicPr>
          <p:cNvPr id="14" name="Picture 13">
            <a:extLst>
              <a:ext uri="{FF2B5EF4-FFF2-40B4-BE49-F238E27FC236}">
                <a16:creationId xmlns:a16="http://schemas.microsoft.com/office/drawing/2014/main" id="{EC7ACD3A-7D81-54F5-2AD7-191D8DD57FE4}"/>
              </a:ext>
            </a:extLst>
          </p:cNvPr>
          <p:cNvPicPr>
            <a:picLocks noChangeAspect="1"/>
          </p:cNvPicPr>
          <p:nvPr/>
        </p:nvPicPr>
        <p:blipFill>
          <a:blip r:embed="rId5"/>
          <a:stretch>
            <a:fillRect/>
          </a:stretch>
        </p:blipFill>
        <p:spPr>
          <a:xfrm>
            <a:off x="8426085" y="1569095"/>
            <a:ext cx="3280380" cy="3431531"/>
          </a:xfrm>
          <a:prstGeom prst="rect">
            <a:avLst/>
          </a:prstGeom>
        </p:spPr>
      </p:pic>
      <p:sp>
        <p:nvSpPr>
          <p:cNvPr id="15" name="Arrow: Right 14">
            <a:extLst>
              <a:ext uri="{FF2B5EF4-FFF2-40B4-BE49-F238E27FC236}">
                <a16:creationId xmlns:a16="http://schemas.microsoft.com/office/drawing/2014/main" id="{9805F40D-1778-FFA6-0843-BA8775E1987D}"/>
              </a:ext>
            </a:extLst>
          </p:cNvPr>
          <p:cNvSpPr/>
          <p:nvPr/>
        </p:nvSpPr>
        <p:spPr>
          <a:xfrm>
            <a:off x="3724275" y="2977447"/>
            <a:ext cx="577311" cy="2420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CDC57531-58FD-D0C4-F0E0-1CB467E15174}"/>
              </a:ext>
            </a:extLst>
          </p:cNvPr>
          <p:cNvSpPr/>
          <p:nvPr/>
        </p:nvSpPr>
        <p:spPr>
          <a:xfrm>
            <a:off x="7977696" y="2887844"/>
            <a:ext cx="577311" cy="2420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421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0CC946-3992-FBC7-60D8-3B5E218603AF}"/>
              </a:ext>
            </a:extLst>
          </p:cNvPr>
          <p:cNvSpPr>
            <a:spLocks noGrp="1"/>
          </p:cNvSpPr>
          <p:nvPr>
            <p:ph type="title"/>
          </p:nvPr>
        </p:nvSpPr>
        <p:spPr>
          <a:xfrm>
            <a:off x="6590662" y="4267832"/>
            <a:ext cx="4805996" cy="1546114"/>
          </a:xfrm>
        </p:spPr>
        <p:txBody>
          <a:bodyPr vert="horz" lIns="91440" tIns="45720" rIns="91440" bIns="45720" rtlCol="0" anchor="t">
            <a:normAutofit fontScale="90000"/>
          </a:bodyPr>
          <a:lstStyle/>
          <a:p>
            <a:r>
              <a:rPr lang="en-US" sz="4000" kern="1200" dirty="0">
                <a:solidFill>
                  <a:schemeClr val="tx2"/>
                </a:solidFill>
                <a:latin typeface="+mj-lt"/>
                <a:ea typeface="+mj-ea"/>
                <a:cs typeface="+mj-cs"/>
              </a:rPr>
              <a:t>Patient Information Display screens and Kiosks</a:t>
            </a:r>
          </a:p>
        </p:txBody>
      </p:sp>
      <p:pic>
        <p:nvPicPr>
          <p:cNvPr id="6" name="Graphic 5" descr="TV Monitor Selected">
            <a:extLst>
              <a:ext uri="{FF2B5EF4-FFF2-40B4-BE49-F238E27FC236}">
                <a16:creationId xmlns:a16="http://schemas.microsoft.com/office/drawing/2014/main" id="{7043A5DC-D95E-5DB1-9616-6CEA0A0F27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29129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3B9F5-2FDE-A9E5-B668-0B495CD1FF37}"/>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Patient Kiosk</a:t>
            </a:r>
          </a:p>
        </p:txBody>
      </p:sp>
      <p:pic>
        <p:nvPicPr>
          <p:cNvPr id="7" name="Content Placeholder 6" descr="A computer screen on a chair&#10;&#10;AI-generated content may be incorrect.">
            <a:extLst>
              <a:ext uri="{FF2B5EF4-FFF2-40B4-BE49-F238E27FC236}">
                <a16:creationId xmlns:a16="http://schemas.microsoft.com/office/drawing/2014/main" id="{6C0603AC-43C7-3BD9-E3F3-5FD014C67A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02455" y="961812"/>
            <a:ext cx="7117569" cy="4930987"/>
          </a:xfrm>
          <a:prstGeom prst="rect">
            <a:avLst/>
          </a:prstGeom>
        </p:spPr>
      </p:pic>
    </p:spTree>
    <p:extLst>
      <p:ext uri="{BB962C8B-B14F-4D97-AF65-F5344CB8AC3E}">
        <p14:creationId xmlns:p14="http://schemas.microsoft.com/office/powerpoint/2010/main" val="343371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7EE23D-F33E-46D9-E096-23CE48295625}"/>
              </a:ext>
            </a:extLst>
          </p:cNvPr>
          <p:cNvSpPr>
            <a:spLocks noGrp="1"/>
          </p:cNvSpPr>
          <p:nvPr>
            <p:ph type="title"/>
          </p:nvPr>
        </p:nvSpPr>
        <p:spPr>
          <a:xfrm>
            <a:off x="572493" y="238539"/>
            <a:ext cx="11018520" cy="1434415"/>
          </a:xfrm>
        </p:spPr>
        <p:txBody>
          <a:bodyPr anchor="b">
            <a:normAutofit/>
          </a:bodyPr>
          <a:lstStyle/>
          <a:p>
            <a:r>
              <a:rPr lang="en-GB" sz="5000" dirty="0"/>
              <a:t>Patient Information Waiting Room Screens</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9D3048A-921B-3652-D279-DCAF0FBFBA6D}"/>
              </a:ext>
            </a:extLst>
          </p:cNvPr>
          <p:cNvSpPr>
            <a:spLocks noGrp="1"/>
          </p:cNvSpPr>
          <p:nvPr>
            <p:ph idx="1"/>
          </p:nvPr>
        </p:nvSpPr>
        <p:spPr>
          <a:xfrm>
            <a:off x="572493" y="2091456"/>
            <a:ext cx="4654600" cy="4096512"/>
          </a:xfrm>
        </p:spPr>
        <p:txBody>
          <a:bodyPr anchor="t">
            <a:normAutofit/>
          </a:bodyPr>
          <a:lstStyle/>
          <a:p>
            <a:r>
              <a:rPr lang="en-US" sz="2200" dirty="0"/>
              <a:t>Pilot at Heatherview as digital team based there</a:t>
            </a:r>
          </a:p>
          <a:p>
            <a:r>
              <a:rPr lang="en-US" sz="2200" dirty="0"/>
              <a:t>Roll out will follow at all sites once happy with the communications and software </a:t>
            </a:r>
          </a:p>
          <a:p>
            <a:r>
              <a:rPr lang="en-US" sz="2200" dirty="0"/>
              <a:t>All sites will support the same data</a:t>
            </a:r>
          </a:p>
          <a:p>
            <a:endParaRPr lang="en-US" sz="2200" dirty="0"/>
          </a:p>
          <a:p>
            <a:endParaRPr lang="en-US" sz="2200" dirty="0"/>
          </a:p>
        </p:txBody>
      </p:sp>
      <p:pic>
        <p:nvPicPr>
          <p:cNvPr id="5" name="Content Placeholder 4" descr="A room with chairs and a television&#10;&#10;AI-generated content may be incorrect.">
            <a:extLst>
              <a:ext uri="{FF2B5EF4-FFF2-40B4-BE49-F238E27FC236}">
                <a16:creationId xmlns:a16="http://schemas.microsoft.com/office/drawing/2014/main" id="{7596571C-1EB1-89AD-1828-A85288E2721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769" r="14385" b="-1"/>
          <a:stretch>
            <a:fillRect/>
          </a:stretch>
        </p:blipFill>
        <p:spPr>
          <a:xfrm>
            <a:off x="5498406" y="2203782"/>
            <a:ext cx="6121101" cy="4096512"/>
          </a:xfrm>
          <a:prstGeom prst="rect">
            <a:avLst/>
          </a:prstGeom>
        </p:spPr>
      </p:pic>
    </p:spTree>
    <p:extLst>
      <p:ext uri="{BB962C8B-B14F-4D97-AF65-F5344CB8AC3E}">
        <p14:creationId xmlns:p14="http://schemas.microsoft.com/office/powerpoint/2010/main" val="1118313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332</TotalTime>
  <Words>949</Words>
  <Application>Microsoft Office PowerPoint</Application>
  <PresentationFormat>Widescreen</PresentationFormat>
  <Paragraphs>81</Paragraphs>
  <Slides>17</Slides>
  <Notes>3</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     </vt:lpstr>
      <vt:lpstr>PowerPoint Presentation</vt:lpstr>
      <vt:lpstr>Event Day</vt:lpstr>
      <vt:lpstr>Event Feedback</vt:lpstr>
      <vt:lpstr>New Patient Registration  Sarah M to feedback on being a test patient</vt:lpstr>
      <vt:lpstr>NHS E Find a GP service</vt:lpstr>
      <vt:lpstr>Patient Information Display screens and Kiosks</vt:lpstr>
      <vt:lpstr>Patient Kiosk</vt:lpstr>
      <vt:lpstr>Patient Information Waiting Room Screens</vt:lpstr>
      <vt:lpstr>Digital Display on TV</vt:lpstr>
      <vt:lpstr>Digital Display on TV</vt:lpstr>
      <vt:lpstr>Patient Partner</vt:lpstr>
      <vt:lpstr>Veterans Coffee Mornings</vt:lpstr>
      <vt:lpstr>Respiratory Hub</vt:lpstr>
      <vt:lpstr>British Heart Foundation Pilot</vt:lpstr>
      <vt:lpstr>Autumn Flu  Season </vt:lpstr>
      <vt:lpstr>Interim PPG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 Holburn</dc:creator>
  <cp:lastModifiedBy>Anne Holburn</cp:lastModifiedBy>
  <cp:revision>14</cp:revision>
  <cp:lastPrinted>2025-10-08T08:02:24Z</cp:lastPrinted>
  <dcterms:created xsi:type="dcterms:W3CDTF">2025-10-06T13:00:32Z</dcterms:created>
  <dcterms:modified xsi:type="dcterms:W3CDTF">2026-01-16T11:41:29Z</dcterms:modified>
</cp:coreProperties>
</file>